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3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7" r:id="rId5"/>
    <p:sldId id="260" r:id="rId6"/>
    <p:sldId id="258" r:id="rId7"/>
    <p:sldId id="262" r:id="rId8"/>
    <p:sldId id="259" r:id="rId9"/>
    <p:sldId id="264" r:id="rId10"/>
    <p:sldId id="265" r:id="rId11"/>
    <p:sldId id="266" r:id="rId12"/>
    <p:sldId id="267" r:id="rId13"/>
    <p:sldId id="268" r:id="rId14"/>
    <p:sldId id="270" r:id="rId15"/>
    <p:sldId id="274" r:id="rId16"/>
    <p:sldId id="275" r:id="rId17"/>
    <p:sldId id="272" r:id="rId18"/>
    <p:sldId id="276" r:id="rId19"/>
    <p:sldId id="280" r:id="rId20"/>
    <p:sldId id="271" r:id="rId21"/>
    <p:sldId id="281" r:id="rId22"/>
    <p:sldId id="282" r:id="rId23"/>
    <p:sldId id="277" r:id="rId24"/>
    <p:sldId id="278" r:id="rId25"/>
    <p:sldId id="279" r:id="rId26"/>
    <p:sldId id="285" r:id="rId27"/>
    <p:sldId id="283" r:id="rId28"/>
    <p:sldId id="287" r:id="rId29"/>
    <p:sldId id="286" r:id="rId30"/>
    <p:sldId id="288" r:id="rId31"/>
    <p:sldId id="261" r:id="rId32"/>
    <p:sldId id="263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ustomXml" Target="../customXml/item1.xml"/><Relationship Id="rId38" Type="http://schemas.openxmlformats.org/officeDocument/2006/relationships/customXmlProps" Target="../customXml/itemProps3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image" Target="../media/image17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22.xml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25.xml"/><Relationship Id="rId2" Type="http://schemas.openxmlformats.org/officeDocument/2006/relationships/image" Target="../media/image22.png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8.xml"/><Relationship Id="rId4" Type="http://schemas.openxmlformats.org/officeDocument/2006/relationships/image" Target="../media/image25.png"/><Relationship Id="rId3" Type="http://schemas.openxmlformats.org/officeDocument/2006/relationships/tags" Target="../tags/tag27.xml"/><Relationship Id="rId2" Type="http://schemas.openxmlformats.org/officeDocument/2006/relationships/image" Target="../media/image24.png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31.xml"/><Relationship Id="rId2" Type="http://schemas.openxmlformats.org/officeDocument/2006/relationships/image" Target="../media/image28.png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  <a:latin typeface="Georgia Regular" panose="02040502050405090303" charset="0"/>
                <a:cs typeface="Georgia Regular" panose="02040502050405090303" charset="0"/>
              </a:rPr>
              <a:t>Competition between Model-based and Model-free Learning</a:t>
            </a:r>
            <a:endParaRPr lang="en-US" altLang="zh-CN" sz="4000" dirty="0">
              <a:effectLst/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——</a:t>
            </a:r>
            <a:r>
              <a:rPr lang="en-US" altLang="zh-CN" dirty="0">
                <a:latin typeface="+mn-lt"/>
              </a:rPr>
              <a:t>Arbitration model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张博涛</a:t>
            </a: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进展</a:t>
            </a:r>
            <a:r>
              <a:rPr lang="zh-CN" altLang="en-US" dirty="0">
                <a:latin typeface="+mn-lt"/>
              </a:rPr>
              <a:t>汇报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Comparison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63320" y="880745"/>
            <a:ext cx="986599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MB: pure model-based learning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MF: pure model-free learning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Hybrid:                                                             , but fixed w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Loss4arbitration: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1. larbi: MF learning rates * 2, MB ... * 2, discount, w’s learning rate, exploration temperature * 2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2. larbi_mini: MF, MB, w learning rates, exploration temperature * 1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3. larbi_star: based on mini, but MB learning rate = MF’s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4. larbi_2: based on mine, but a separate arbitration w at each stage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4" name="334E55B0-647D-440b-865C-3EC943EB4CBC-8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090" y="2372360"/>
            <a:ext cx="4394835" cy="37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Comparison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617345"/>
            <a:ext cx="1219136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Comparison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66" b="66444"/>
          <a:stretch>
            <a:fillRect/>
          </a:stretch>
        </p:blipFill>
        <p:spPr>
          <a:xfrm>
            <a:off x="130175" y="1224280"/>
            <a:ext cx="1193101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Comparison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204" r="-9"/>
          <a:stretch>
            <a:fillRect/>
          </a:stretch>
        </p:blipFill>
        <p:spPr>
          <a:xfrm>
            <a:off x="1439545" y="886460"/>
            <a:ext cx="8952230" cy="5971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Comparison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Results Analysis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23670"/>
            <a:ext cx="6200140" cy="491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95035" y="1425575"/>
            <a:ext cx="6196965" cy="49168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Results Analysis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3525" y="967740"/>
            <a:ext cx="7183755" cy="5698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Results Analysis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6365" y="1057275"/>
            <a:ext cx="6859905" cy="54413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613900" y="3475990"/>
            <a:ext cx="2288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around 1/3 is 0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Results Analysis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7528"/>
          <a:stretch>
            <a:fillRect/>
          </a:stretch>
        </p:blipFill>
        <p:spPr>
          <a:xfrm>
            <a:off x="273685" y="1257935"/>
            <a:ext cx="6510020" cy="3847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41250"/>
          <a:stretch>
            <a:fillRect/>
          </a:stretch>
        </p:blipFill>
        <p:spPr>
          <a:xfrm>
            <a:off x="6644005" y="1257935"/>
            <a:ext cx="5280660" cy="43167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Results Analysis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602740"/>
            <a:ext cx="12192000" cy="3652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78155" y="407035"/>
            <a:ext cx="5166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Task setting: Two Stage Task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155" y="1009015"/>
            <a:ext cx="8791575" cy="5079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5570" y="-5715"/>
            <a:ext cx="9044305" cy="3566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3395" y="3346450"/>
            <a:ext cx="8665845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Possible Explanations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" y="977900"/>
            <a:ext cx="103632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Possible Explanations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77595" y="1149985"/>
            <a:ext cx="98659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However, to incentivize subjects to continue learning, throughout the task, the chances of payoff associated with the four second-stage options were changed slowly and independently, according to Gaussian random walks.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In the Lee 2014 task setting, perhaps Model-Based </a:t>
            </a:r>
            <a:r>
              <a:rPr lang="en-US" sz="2400" b="1" i="1">
                <a:latin typeface="Georgia Bold Italic" panose="02040502050405090303" charset="0"/>
                <a:cs typeface="Georgia Bold Italic" panose="02040502050405090303" charset="0"/>
              </a:rPr>
              <a:t>is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oftentimes better?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(also, from the total reward attained at each block)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1101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The current state of research on MB-MF competition/cooperation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08990"/>
            <a:ext cx="12192000" cy="1902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741930"/>
            <a:ext cx="1219200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406015"/>
            <a:ext cx="7805420" cy="258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290300" cy="255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46270" y="4804410"/>
            <a:ext cx="7519035" cy="1931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1101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MB-MF competition/cooperation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1101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Two Stage Task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74115"/>
            <a:ext cx="12192000" cy="33000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1101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(In) Relation to Memory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7562"/>
          <a:stretch>
            <a:fillRect/>
          </a:stretch>
        </p:blipFill>
        <p:spPr>
          <a:xfrm>
            <a:off x="0" y="808990"/>
            <a:ext cx="12192000" cy="25450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62585" y="3429000"/>
            <a:ext cx="10872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  <a:latin typeface="Georgia Regular" panose="02040502050405090303" charset="0"/>
                <a:cs typeface="Georgia Regular" panose="02040502050405090303" charset="0"/>
              </a:rPr>
              <a:t>“systematically varying the size of the learning problem and delay between stimulus repetitions”</a:t>
            </a:r>
            <a:endParaRPr lang="en-US" sz="2400">
              <a:solidFill>
                <a:srgbClr val="7030A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333875"/>
            <a:ext cx="12192000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1101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(In) Relation to Memory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6500" y="1733550"/>
            <a:ext cx="97790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78155" y="407035"/>
            <a:ext cx="5166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Task setting: Two Stage Task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0525" y="1005840"/>
            <a:ext cx="8614410" cy="50374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7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7850" y="1876425"/>
            <a:ext cx="84963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7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7850" y="1876425"/>
            <a:ext cx="8496300" cy="4851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442325" y="4994910"/>
            <a:ext cx="3126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00B050"/>
                </a:solidFill>
                <a:latin typeface="Georgia Regular" panose="02040502050405090303" charset="0"/>
                <a:cs typeface="Georgia Regular" panose="02040502050405090303" charset="0"/>
              </a:rPr>
              <a:t>Telegraph process</a:t>
            </a:r>
            <a:endParaRPr lang="en-US" sz="2000">
              <a:solidFill>
                <a:srgbClr val="00B05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11975" y="4499610"/>
            <a:ext cx="1055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00B050"/>
                </a:solidFill>
                <a:latin typeface="Georgia Regular" panose="02040502050405090303" charset="0"/>
                <a:cs typeface="Georgia Regular" panose="02040502050405090303" charset="0"/>
              </a:rPr>
              <a:t>velocity</a:t>
            </a:r>
            <a:endParaRPr lang="en-US" sz="2000">
              <a:solidFill>
                <a:srgbClr val="00B05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166735" y="3693795"/>
            <a:ext cx="3509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00B050"/>
                </a:solidFill>
                <a:latin typeface="Georgia Regular" panose="02040502050405090303" charset="0"/>
                <a:cs typeface="Georgia Regular" panose="02040502050405090303" charset="0"/>
              </a:rPr>
              <a:t>based on ten past trials’ prediction errors. model with Dirichlet distribution</a:t>
            </a:r>
            <a:endParaRPr lang="en-US" sz="2000">
              <a:solidFill>
                <a:srgbClr val="00B05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1662" r="-157" b="3259"/>
          <a:stretch>
            <a:fillRect/>
          </a:stretch>
        </p:blipFill>
        <p:spPr>
          <a:xfrm>
            <a:off x="469265" y="1066165"/>
            <a:ext cx="8509635" cy="7315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Loss4arbitration Model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5" name="334E55B0-647D-440b-865C-3EC943EB4CBC-1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75" y="2513330"/>
            <a:ext cx="9145905" cy="162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1662" r="-157" b="3259"/>
          <a:stretch>
            <a:fillRect/>
          </a:stretch>
        </p:blipFill>
        <p:spPr>
          <a:xfrm>
            <a:off x="469265" y="1066165"/>
            <a:ext cx="8509635" cy="7315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Loss4arbitration Model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5" name="334E55B0-647D-440b-865C-3EC943EB4CBC-2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75" y="2513330"/>
            <a:ext cx="9145905" cy="1629410"/>
          </a:xfrm>
          <a:prstGeom prst="rect">
            <a:avLst/>
          </a:prstGeom>
        </p:spPr>
      </p:pic>
      <p:pic>
        <p:nvPicPr>
          <p:cNvPr id="4" name="334E55B0-647D-440b-865C-3EC943EB4CBC-3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" y="5042535"/>
            <a:ext cx="9146540" cy="608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Fitting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1650" y="1090295"/>
            <a:ext cx="6473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minimize negative loglikelihood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5795" y="2013585"/>
            <a:ext cx="69284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subjects’ data: true actions,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model’s prediction: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  <a:sym typeface="+mn-ea"/>
              </a:rPr>
              <a:t>negative loglikelihood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:  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9" name="334E55B0-647D-440b-865C-3EC943EB4CBC-5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4370" y="2134235"/>
            <a:ext cx="340360" cy="27114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15" y="2733675"/>
            <a:ext cx="3668395" cy="478790"/>
          </a:xfrm>
          <a:prstGeom prst="rect">
            <a:avLst/>
          </a:prstGeom>
        </p:spPr>
      </p:pic>
      <p:pic>
        <p:nvPicPr>
          <p:cNvPr id="11" name="334E55B0-647D-440b-865C-3EC943EB4CBC-7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402330"/>
            <a:ext cx="3115310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1650" y="2870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Model Fitting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57860" y="1125855"/>
            <a:ext cx="78765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150 trials.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trial 1 ~ 37: fixed goal(20), low uncertainty(0.9,0.1)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trial 38 ~ 75: flexible goal, low uncertainty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trial 76 ~ 112: fixed goal(10), high uncertainty(0.5)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trial 113 ~ 150: flexible goal, high uncertainty(0.5)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316980" y="2228850"/>
            <a:ext cx="2098040" cy="527685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ight Arrow 4"/>
          <p:cNvSpPr/>
          <p:nvPr>
            <p:custDataLst>
              <p:tags r:id="rId1"/>
            </p:custDataLst>
          </p:nvPr>
        </p:nvSpPr>
        <p:spPr>
          <a:xfrm>
            <a:off x="6316980" y="3674745"/>
            <a:ext cx="2098040" cy="527685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>
            <p:custDataLst>
              <p:tags r:id="rId2"/>
            </p:custDataLst>
          </p:nvPr>
        </p:nvSpPr>
        <p:spPr>
          <a:xfrm>
            <a:off x="6316980" y="2883535"/>
            <a:ext cx="2098040" cy="527685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594725" y="2950845"/>
            <a:ext cx="3116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back planning(MB)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ZHlBOUlHRnlaMjFwYmw5M0lGRmZkeWh6TEdFcElDMGdVVjk3ZEhKMVpYMG9jeXhoS1NCY2RHVjRkSHNnZDJobGNtVjlYRjBLWEZ0UlgzY29jeXhoS1NBOUlIZFJYM3ROUW4wb2N5eGhLU0FySUNneElDMGdkeWxSWDN0TlJuMG9jeXhoS1Z4ZCIsCgkiTGF0ZXhJbWdCYXNlNjQiIDogImlWQk9SdzBLR2dvQUFBQU5TVWhFVWdBQUJqUUFBQUViQkFNQUFBQ1BibkRNQUFBQU1GQk1WRVgvLy84QUFBQUFBQUFBQUFBQUFBQUFBQUFBQUFBQUFBQUFBQUFBQUFBQUFBQUFBQUFBQUFBQUFBQUFBQUFBQUFBdjNhQjdBQUFBRDNSU1RsTUFacnZ2cXpMTm1ZbFVJa1IyRU4wcFJEYnhBQUFBQ1hCSVdYTUFBQTdFQUFBT3hBR1ZLdzRiQUFBZ0FFbEVRVlI0QWUyOWZaQmtTWFVmZXJ0bitudHF1Z01wckxEZk05WDJ5c0tTQTJyRXdPcHo1N1paQ3dkQ2JMWEFUL2dQOGFvTks0ejUyR29wWkRBUXBqcEU2TW0yYkxvdGVJTG5DT2h5ckZrczg5RWRnSTFZaGFpS1dPeFFoRUx1WnRkSVptVzIyeHBZMlJKUXM5dkw3SGZuKzUzOHpudnozcHZWVmRQYm1zMzdSOTNNa3lkUG5uUHluSk1uODk2cVNwSjRqYXFCaisyT1NHSCtoMGNrY05yZG4zOFNuN2FHYjQ3eFpvNjZvd295V0I2VndxbjJmLzVKZktycXZYa0dhMzUzWkZrZXVyNC9NbzFUSlBEOGsvZ1VsWHNURFRYSlJzMm5rbVErL2ZaZklJMDgveVQrQ3pRNU40YlYrWSs4SkQxNjQ3dUhET0R0UjhiQVRldDR5RkVyeHZ5dFg3bktibjNSUnl1d1R0ajhIRXY4OFMvKzNpL2Y5U01uNUQxMk80a0cvdjZBOGV0NmY1amU1OW5HTU9nRnVITnNyYURsSk9DcER3aEoyTnRQMHJ1cXozTXM4UnlYN2ZFcUxtUDcrRFR3UXNaZTl2dWYvdVNIVW5iVUg0THE1cU5ESUJlamJqNVczRFpzeThTQUhmM012UTkrOFhiR2ZuTFl2Z0g0ejdIRTBUVUM1a2lpL0tYcm95ZjdTWElmWTYvaUJPZGdXRnZCb3krd1o0Tnh5eEF2c241Wjh6QnRGMUwybUJEZ1k0ejkyREE5ZzNDZmE0bm5mKzJkV0RmaXFoRXdXZWNaZXlvQXJRTGxleGo3YVlseWdiRm5LckJOOHdOc3lWUkdLTTJ6MGMrNXhQQVQ4SXl1NUdTUGpjL2psSEJuUU9MN28ydW8yU2k5MTRleDVDSks5ekQyVGQzV1kyeEZWeW9LN2VzVkNLSE5lOGVobU9WNDgyMTJ2S3BRRmhnYlk2SW1xSjRCaWVlamE2Z1pMcjIzR1J2NWpBZ0x4Uk5tRUJoVTZBWmlZaHdyRmgvNTNGaTI4MG1DaFdMRGlBSXZYemExY1pUT2hNVFJOWUttRW9ubnlBbFZnemtQSjhMemtBTzJIc1JrTmRMRWVES3FTY2FldGdZYktqbTAraFVYejRURTBUV0tKOGhxZ1ZsdldOV1RGRC9EMkovWi9hWmQrN0tiTXVVbTI4OUFUbHdkakNNMW14K3c0NjdOUXR0MWVydnBaT1V6SVhFYXQrRWhzM2UzblF1RmRNamhUREhtUG5GRExudVV3L0lCcHNZNFJkdHN5emZFY0xBV1krNXo5UjNHTGcxSG9oejdiRWdjWGFOOGxsVHI3NHdhdUpHUXUvYVVZQ1hxSy9KbDk4a3hIZDNTR0JmSFlNUFlKYmxPbmlEQkNqOXVLeE5WdHAwTmlhTnJCRXpWR0ZCZ1Q5bDNaK0VzUWJHMk5iYXRScEpjR0lNTmcrOGZkelZDd3JtUTBXcG5RK0xvR3FQTlltaHZKQ0gyenBXNkxRYkcyZ1piRFIybEVxODJ1ZzBqTTNTT0UyaE1nUHFWWTRjam5BMkpvMnVFejlnSW1QTnAzbmlRaG9URTJob2IwOE1Jem41ejVNM0czUjZQUm00WXRBQ0dhZkNNU0J4ZEkyeTZSc1I2d1BNVUEyZWVyRnROOThMSUp3RDJHTDFSWHpHc3djbVhiWXBVM2h2RDJiYWhlVVlranE1aHB1UUdsaEJXYzY5QklVTVBlUUhrNHVoUFZDekJGa2VsaHJVdWY1YmNHOE1UVWNQa0daRTR1b2Faa2h0WG9nVmlLVXNlcDdmNStKdEZTcExXcUhIZUlUazU2aHFFQlNML1hzQ09aMUYwaGgycWNrWWtqcTR4MUt5ZEVMbkZXUDVaV3cydUVaQ2hkMForMkdnelBUSGl6b1UyNFdzMlFWNCtDTnMyNWZyNUFXZEU0dWdhL3VrWkw3U2RQNS9DQUxDeWE5WGo1TStEcXZzVVkyQ3BXaTF1clc3Qk0vemMrUlEvYkdQVmZVTXhmQ09FOXMzam5Wamk2QnA1Wlk0ZFF2blVXcDRxb0xrTlNBNExPNUljYkJUQVlMUmpWdVJUK2ZXUHpxSHpHNUNUY25sV0pJNnVjZElaSEtMZkFTeG5ONDhQYVBYM0oyWjlwcGluRlF4cGh1eHZDcWxSRXBoOVBnTmtjbzJSRmlON3dMTWk4ZW01eGd2U2wrVzBOM1hMTDloS09XRjU3bzcwVHNmeWZ1UHlpN3BFYStGOTZaMWJEdEg1L3lkOWFkOUE1bTY1OVIveld1M0RiMkxmV0JJTkUrOUxyL3p0ZllPVS9FYjZNa1BlN25La3Vsakl2bUxIRzJvcG9mS1lXWWJBdEcvZi9KVlhESTdlc3ByQnpGVS9kUFg2cTNQQWVrZ1NsK3VsQURQZ2VVMVZ6SjFjdzZqSXdFOVVPaXNTQzlkWWVHZDY1Vys2cXE1OTc1dU8zdmlyVXJZSHYvaC8vdklQWEVIbDlWZGYrcSswdkE2S2hoWVVmbzVkTnEvSnpjcXY4V3dIbmV3WFVGVGcvNUd5Syt6Ui9hVDJ1eEl5ZzZIb214RUwrTUlOdTk1VmVBUnBzS09Vdm5uNkh3V3djNVJ5VG1vZHhnYnlvZHdmNFJVaDU2bld6NEc4K2E1Tzg0anhGemZzTHRZSXZpS0YydnlwVGtMZ0ozMzREbXpSZy9OYXNJaTNYOHVOc1hZZk94cXdGeWZKSCsvYkJGc0JLNVdONzVZUHdQT1NDNklhZ2FIVjhWeW5JL0htNWUrOCtjMTNYVTIvbTJ4VDZUdVgweFc4UjNOMDVlRTMzM1ZaQkN6dUd2ZzY0MlZvMnhhT2pPZ3FZOThTMGpZaE9oMXQzQzh0aTBOZGxBcTFMTEQzSkhYOU10Q2VNQlV5RGpBMDJvVkUvajNKd3VEYlNVY0ZyczQzazAwYXFuUDlvM0NQMnd4NWZEbnRmeWUxelVlU3UwVldNWE84T3N1L1VMUjNoTVhqYzd3NHdSNS9RektYbXJURDVmeThwNHNad0YraVVIc3QzMFNIUGRXclJpOXZ5dUQ1bzBueWJ3ZldGNlB5MVBFWTd2RnU4cVhqL1JsM2tFV2ZsM3E2KzBFZDhPeHBhUUc4NjRHZkNIUTZFbStDWmJyZ0d2ek9MWkUyaGJpTWE4eTNmM1Exd1JmNVRXaE01aHZzaVc3eWxWUitZMU82eGxUNmovWWJhcW95S0JWYWFDRStMcXF1U0NXZUlYejYzUWFQelZTUWNwdHJEYzdqNVBVSjlaUmc0V2cvT1FjRE9IK0UyZnAzdGxSMXZwaE1zYTFVY0xJTnQwbXhMVDNQdDZZNHlsaUhQM0hPZHN3SzUzSmU5M1J4R2NyWERpQW1LR2N2a3I1NnI3R1owMUN0ZmJ4S3RDNXdyck5VVmYxK3hyRWFhM1gzMjRRWGJZVW81TkE3eFRMZmJ3bHNBODU1Q2lWVWhuYzZFbi9obGVDWnNXKzhKL2w3UDVDaWNQU2lKV1FWdHhEc1dIeUJuMWFOdXgvZkI2czRsbHZYSE5mWll3UkR2TnNpMkVkK0diMlBrd2VlU1daMTJweEIwVjI5aFZvS09oZlZKQ0ZlY3BzZzQzaldpeDhPL0p6Y3BnN3dPemJMdk50RmVPRWtYazlxdkFPeTJnZnVlSkM3U3hpOUg1UGpEOEJVQTZiWGVDdnYyTVNUNGttUmdBRzF5Mkh3SFp0elhuTzZWQnMzVmt1djRVQ1ZBWSttRyt4UU1xSnUwd3lDMFZVdjBkMUNLdllFRng4WktLMkxUdWVEWHR3U3VMbFBoQit2TjFNSTd1YXdUd2c0TFlueFV4Z3k4dE5NOUFXM2RYelJ2U3VLY0kxNW12eUVVbDg5elZoWU5uaDdoOEhPNklLcWo1UEdGc3hicnFoNUZJSG8venhQc2VhY21oWDB2VVo0dFlFMXByOWpGUlMydjhaeGVscTg3VVB1MDE5QUFwamczU1Z6cXRpUXd0QzdEalQrSEdGMDJDUFQ4a3ZhMndnVGpXWEErSHEyemd2SkRIRytxRGlYWFo0MFhheWxWblRJZjdadC96VE5ORFZjRFFia0thVW10Wk90VGF5Sy9Kcm1DNXluRDBBOUdUR2dIN0ZDS3pSRU8xVWMvazVQTlM1NXVsRlc0UUdmREhScUVzUDZsZ1NMMkxoSlhoR3QrN0lJMTdnb0U5Nm1ib2U5eUJtSExyb0NjNU1kVHlDNVBRY2w4Sm54b0VpU3ZsdUxBdHlCTWxQWTVockh1dHZqR2wvOW5hTHJYZy9sRmpzV2hrSSt1OHNSR3YwRUtSSWJJUFhoZWFUcWhWR0ZKc2hjMWdEbHB0VmtqemVYQlFwb3pVZ3Z3YnAyU1FKZHpza2FuUzdWTDgvU0N5RytMSVE0bG9PSW9ieWY5bHJPRVJhVXFjK214Yis3QVA2L0xjaGgvcDBORGNKUzF6dFFDSEFITEs5N0VERkl0UjQ4L2J5ZzNCQTNTdUs2V2dCZ0pwcjlWRThWWEdPdkx6anNhYVhCZFE0RkRDcGVFNlZ0ZG53QUlHeU9PNWdQUlNCNlB4c2JBR01BMGJpb3BBZjViRkpRUzFuaDFSZmRyVThRa0JPUEtSZlU1OGwxS2J6dEFtL1Rlcm1ub1RNTHpPUUdHbmRvN0xiT0VNbDE2NGNBNFlJNVM4WmN6Zy95WFRCYStVV2NPZFlwMFRGY2JrWElVUUlqZlJjNHJUa3JlZUxSVW5HQ1hvcTlaaFBBeEpGaVRuYUJtSzgzYlVHSzNYVElvVTVQNGtWdDVnajRxNUxOaGpiSWxEMTJSUUlQOUN6c21LTzRoanJRNkxIanZTMXVNM3lhZlNqRk9wamlrYXFqZkJNVEIxSjA1YmRjRk5LTHJtWGV4LzVBNUYwUmRUaUplRXg3Z1NZSnNuTHYzemJwUEN6MEtkbTFJeVo0YnhuMTFJQWhrNHFvb0NhUUJlZE54WGs5MzZVTElxVVhWaXZYT2lYMk51QkxwVDNSQ0hWa2NGb3liS0dsT0prelp5b3RIZHpFVUpBc1E3Q0tCYXU5QVphdHFpckMzWlNaS05ESjc2Y25NY0s4dEFoa21SdVM0NEVxa0dYSTNRUTkwbHdYN1cyVFdtR3hFTEFXTzc1S3BVL2N1VW8zSHdyQi9aZklVL1JjN3FuTUNvSDZVcmJIN2RDei96cmV6ZUlpODFPSk55TFhFN3g1bWg0aHdNcTU5NTluL0p5R0dscmE4OUdMVDNCN2lidTZOcFdlU2NzeDJTSjZLTTVsVU14MkFkRXVFUys3b0ZkcHpTN1dKdUJkRjVTdlllT2JrYm9qbHhyc0hUMFBTd1FGVFBWdGt0YUJtWFVPUVZEZWtFM0QzOEN4TkFlbmI5aUJndE9sdUhKNkVtT1NoY25RVWFtMHcza3pKYW1aTmtUYVpjNHhFQ21sNWhmbWRaVVhXcG9PVmIwb0hNLzdzVWp1aHo3U0N4dGF3Wk55U0crdmFpQWlqQlNPd3F2SVdoWXBFbXdyQS9ndHdUMUFBKzJQOEd1K3dKQVd3SlIrSjZodWRJRWw1aG9mL3B6THVhY0xSeXY3Z09aVXpISFEyaUVKT3F4T1N5QjZEMlNLQzg0UEhYcFdwYWZFNTFuc3J0VkNMeld1T1BVaEtsaHh2THNtU2w4dkRVR25GUFVVSmRhT2psQWlqNkF1YUd1Z1ZXTkRjb3JrWkkwWElhaytxMEkyc002QkxRdkljL2s4aXFUanViV3VBWWoxaTI2NGpJSm45ZWlpWmNoUGVETTVBbDNRcUtEZXU0UmFKN2Z3dzloMS9pRWNhb0cyWGtZcHZOTVdrY0lGWGc5NWdYTU9KUWphbmk2K0tNcDc2bzg2OCtZd2xLRHJMWjlHemhiQVg5ZUZhWkhmL3lQN2JvdXBwYVlYMWlZRHA1S2FaUmNhVkVOQTk2NVVCNEN2QjFFSVFEcEZpVHNxN3NDTzVGUmNOQ3R4YWhac3VNWWhaNzFueFFCWTNCb0h0aXdnajBXWE9CZ2ZHa1VCOHZkTlVod1dvQlhlaE9DamtyZ0p0ZW5JOXdtQjdLbUZqanZyR3UreXVZRmI1akFmRUVndlZoV2V2MU54bGhZY0hROTRKMzFPQWZBeUlQaHFKM0Yrb0dZKzE2VWRzUDNzTURVRG5LTDZJRHRUYWxDdy9CMCt1dTlDcldYT2JUQTFoQUc5SzVZcnBHbFVFMm9nd1NWWXJRbWFWcTg2NEZ0V2ZhVGlLVXJjVS9PS2dweDZmalFqK0UrTjZyVnJkSlJkQUFYTDlqV08yYktBUE1BdUN3SVdpZ0xrNzUvdEFyYXR2QkF6SnhKNXN0TE14T2Y3bGtIQXZab1NPTjRHUjZXeEVKRjFTaWo3dzRzT1pWRXVNQXMvaFBxQjZzWTc2U2l1d1p4ejlGM2xmYk5kRUlMSnY4cXZCc3NHYm80ZmxvWGtEUVV5LzJTRjBoQUd0TlBsT0RSNktHZmIwMXAwb05EV2xzVTdWWERuSVd5RFRsRmk2T2tTSDdyNUFXV2JtOHVhRnloYWxiVnJBTGF1Z0VqaFJlYlVzb0Q4WENlUG92b1UzUFV4RHpSOEtIRW1kSnd1NkZRS3BzQ3JFSHBLT0FMQW9YVytKeEVzb1dDVWF4SnEvSlV2SnRxZ3RtMXFXSVBzdE1scTB4c2NSYzUzaCtHWUJOWWdIRERHK3FaYVVJS3VNcFlHY3V6NnJ4ZWdDM0JkeFRPOVFscm9xV2RiOEVuL282VC9tQm1hdkhuTklpV0xsQnBha1doUEI1ZzhhZ0RrZENUbWpHQVZGSmtFKzVUS2FOSXR6V0txVmhLZVd4d1NIR2NZWnM2US9JamVMVHRoOXFOb292NkN6dWNXalpmTjZ2emYzNmNjQ21mV1JyZHB2SVR2SUs2NVhlRXMrcWdINDIrbzFvN3Boc1ZFTFdhSkJlWUtzV2JlYm9OdU0rTW91dFo5WUtVM0ZuZ1BIR1ZNejJwVlJWaWpLc283OVlQYzZxWG9UQ3V2WXNRMUNaY3JwSVhsY1EzbzBYK0pxZGVkQ1c5WjEzUUJXWURSWEFLTHFSWkw5ODBYVGtWaU1TeFk1ZlkzZHd5RDVoTTVaV2s3TlFFUmdsK2lMaFNMdHhUTGlBZ2lsTFlzWUFHSzZ1Ty9tMGplTTZRbXphN0gzNnNVQ3A2MHpUbzVOVVJaYzN0aW1kWlNZL3hkMVRvd3pvVTVPVlRnMUNUcmZET2xOdnZVYm5YSmo2TUlXUGRVeHdRTHlFL01Bc0pyM2xEbzNSZTYzdVpRc3l1WWNSM2IwSC9OYnFOeHVSSFl3RVZPMFBPaHRTdXdrWUNZZk1JUUlJOVoxMVdFQzEwK1NlRlVKSmFNSVlaUWFmSVpIRnB5TTUreFFyWEhOU2dJL01sZmw5Y1BxRE9KbG1WUGVPblRoMUt1Q0Jqbm9jRFlOSEdGbjdTVzl5dHAzZE9uTlhUd1ltWDlCOWE2SVBwajl2WE9GT01yb3ZCODNRMG9hb0lSUkN5cmdFV3NxUTU4UzZLNzdCZ2JOQWpaVW1xTllkcVFpK25UTlFQTmxmS0dRaDM1MWM4aFN3RE5UbGVXSWRTR0xNcWJaOVdZSFVpU21kdVJlTzFTOXlmWHlGQ2p0aDdBWFNydzY1eFJ0QUlOZFQ4VmlTVkhteUpJSHp5VjFBWFg1NngxMHVNYVdJT2Q2K1djVHN0MkRUOUt1UWJNSkxWTkV0YzZMTzlVM3RxVzZ4eXczS3gvMjJhVzArZ3BGMGZOV21Dd2xHbGxBR1ZMamdmNXJMMEtHcFprQTI1Mmw3cmFuNXZtZkFsY1duNm0ybUVCMmhNVnpIUFBaOTc0WG9tNHRJTm11NEcwM3NMMWNwcEkyV0cyUTJpZGVPN25rU0dndGY3dCtLVE5keXFFbktiRU8yS0xVVitqNDVoOXNNUlAvaVZySHRlZzNHTTF4M25MQnZwUmNuMGN3TFltWUQxaDRHZWpEdG9RRmRyK3JVaDhONmZ1bUhWQnRtOWF4bTVGY1h1enNHY1dNNlFJaDdJamJrMkhtdDNGZWlmQW9HZExEY3NyVFZzUDlrdVRVWEZCMHptcyt5QTNYYnNGZlE4c0JVUHVETllJcmdHcnRZT0VKRXpMMkcxbWtMb2RWUXc0dUhTYUVzUFhhWHVKZHh3ZzJoSkt6WFhENSttNWhqNmdnaXIxRHFOUk5MMkd3K0lTelFuSlF4ZUVYT01GL21GdEJ5U3dZemJNOWdKamJ4Yk1NL3FrNVNRT2xxV0JtdFVGZVZkaDZEYk13TE8wdkFiYVZwczRBL0tWZklhU2ZIZ0F5UjN2ZGJyMnJBR3RGVkxpT0lweStsVldLQ0lxaFJ0a1drdTJUTFhwT1FFenJkV2wwNVFZcVNlbXBvYm9nMXhnRGJ6WmE0TEhOU2hiV3MySjBMS0JmcFJjSHdlZ0RReWQxYTYybGcxcFRvK3FDcDBYS0VZUGJHTzJkeENTU01OWUJNYlhKMUYyTnlzdDJMU1Rad3lqa3k1UXM3cEFzMHFTRWw1QkxKOVFrVnN2bDNSU1RWaWp1cXBzN3JYZlR0SGY1c3EwNFN0T1pvWDBhQ0pzWEp1ZUx0TzA5M1ZORlhyV05nNndWSy9rQ21HNCsybEtEUFZnQjhwZlNPVkdNYWNUVVM2SVBySkhPTHhFVXRBdWJqY25Uc3VZWVJGS3JvOE53TEVKUHdPZ2IrRHB1REtodDhZR2RjcC94ZzdvdlFhSmw0aFJCY0w4R0o3dDdZQkVRSnpka0VWN2dkazIzY0NnRHU1V3dPQUxFdGVMN0c1MWNmTXUyWjY3b1VOK2JVSFhmS2FVNjhwUHg0eGNWanUrbUc4bitGWUwvM0htYXhKZ3I1QUNCR3RZY2JDSHFFQ3ZXb3VtRzFTclF3MC82VjR5YlNjb3dmOU9UMkpvY1QraHI0VWlhMGI4bXJRbnlqSUM1UnFrZ0x4MExkczEvQ2lsZW9BZFN3WGluR05Gb2s1S2I3RjYxbElNWDNEMUxUd1VFVjhLSDJ0WWs4VTdwV2JSWDdUbXQyT2N5MW9DNENWV25OK3g4RUhMNnBKcGNiblR0UU85WG1vUS95SkpYbmFyWFJXaDZTMVZkdTVnMXhOWE9BbzRYSk80c0xOclRqZDZhclhoUXNKcmNDczlkYm9YTFNVV2kxaGp1N3J0SklWVGxiaE95K0FPcWFoSHRuUmdKd0VlMTREeWdKKzlXclpyK0ZHeVhadzZVc2hMQW5CZ1BPOGdNMjlBb0V5ajZGcDJLTkk3Z1Bwa1JPVFVDNi9oR0hEeU5SY1Z5N3pPdlhwV1dMSlNjV3N4ZzgrUmppUzFQVEhabjk4WEpLMHVtNkxsczExcVdiamwrZ2JkY2YyLzlMRXdXS0ViWDNYMHlpd2dDVDBYczNYODJmUXRzbVZ1bFFwZjBzZnJRRnhTbmVnK3hkdXAxRFJ4Z2FyVzFUUm5YM0tGVkx3RENmcDFDRnI5cW90dHp3YW41Y1FSVElwT1N2Nzc0RS9CYmUwRjZhMS9JRWoveHVXM3l6SG0vNDAxMktkZWt2NUpYOWRQVmVJRHNwVE5GUXlPZ04xTjZvZWFEY29NOWJTcFZRTVBoZkt4SVlFRzlLenc1MVZFYjRnTGs3UXMwSHVHVW4wbFQrRjJWblFkNzdyWXNHQVYzQkhQeUV1bXhaSHJRVDR5UXFhdTdMMXBVaGwwMDB2b29wRWFhbG9EOGtWQlRiNG1NaERpMjExa1M1dGFhbzNyN1NPQjB1TlJkRWVScHJBcWhsNjQ0K2dIUlFtNjF0WlB2MkgwWnZaeTNyREFzMDRyc21PNERkR0ZmMDR3T1FaOS82UmsxZWpMUHRERU9vcWNRd0ZDVU42VmpjUGZvTHByb3RmbkJ5L2RFaVZvZGtWU1drZ2hLcjhPQWFrTjNranpzOGZ1YkF0dkpESC9US0J1VzhiMFFuYjgvVzBUS0U1VllrVFhwNUlCS1FUR3RKRzArNEk5L3VsekRTamcwRUlSeFpZeGFBQzhLTGsrTmdEbXRpSHEyOFpLT1ZNMjFsQmwySnphSFdEQ24wUmZ1UXIxOHRQZlVPYnBQTTIyVTNFSXVDU0hSLzgraWp1WHFJNG9SZzQ0SllPaDFVVzJ6SFBEZitqUi9XbXB0alkzeDQ0YWtaWllia2I0R2F5Qi9EVVFOSzRSY1g3VkJpOU8yaUpDVFhNUHh6UmRVNDFtQlNESW51bTNxRnhQWWVvN0prZEpzczJIdGs4N2tJaDFOZWF3aFIyMVlieUhmdnh1bjdxRFY1M1ZncmE4RHRHQ1o4emJyRDk1QkY0YUZHUnFnOWNrNnMrWlUrTUtIMlEvMmsxcUhSMmk4UEIySGRqcXVyRVN3MjZlRVRPTHlUeXNPYXJ4dVFZVThLemlERFloa3BTVzR4cGVGTlBIVTFvVTVvYVd1cktaaEgvOXdZTWJDTUpNUEMxUk1VSEU4dll5cjIrYWRVRzJreS9MSW5TZ3B3SE9wU1hkTXpiVEVmMzVRa3R6VHpqcWJTK3JDNHBQVVF1UDNvMTFZSEpQUmRnankyeHFKbEJhQVNCNTNmWGQ1QlBjanBDUUgzUERJbkF5aVFXdkk2ejVnSk5BTE5Oc3FXOHVjVXp5c211OFJPLzRLK0VsUU44Z3lhNnNDRW5tclBVRjRtakVvUXRnakM5MlUrbmJrdm5PR3ZYSGJINWIwNmw5L2V0NzdMdGYvenFYcmJjQ0hwOXR2NE8rL1VKTE91MXg1ZitsWVE0VWgvZUxuM1U2Ync0bFRsVmlUQVQvelJpS21OKzF2c2NFZm4ydUFRV29hQXlNYVRFRExjYzF2Q2hhUTc0Q1VvZ2xBZC9Xa3pQYUcxUVV6MFhLd3pQRlExQnY5dmtRMW5hQTEvSFJNNE1haDZLbklZY0tvMkdTNUZUa0ttSk53M0szREJ6MUNvSFZSVzVwK0FISEJLSytzQUE2SXUraUF4UW1wMzlIV0hvdDNRQzRRMW9BTjdBWWRkVVB5V2JXcWJyTm5RMkNhYk52cUMwYU5jT2xOTU03dW1IaGwxNU5qZnJDeUt1eUlxYjNQQzE3OHBvMEdiUUNoZC9KTmZlQi9nQ3NQSmtoSThFaUtsWVBSY1E4MW1oMmtjQWZrVmZ1Y1gzVzEraFh2ellJRVVHTnlPQ2FUd1ZrU2xrSDRWd1NiZlI1b3lWRzJIcWRNS0pOOWdULzdyUWUyK2NhVUlCWTNqbFc2NXE0R1gyajdrWFJSSDBGbUZSZndEZTFsYllzSGZqNlZNSFU4azVCbHdmbXRNdTdXT3VDSXJHbzE0UzZGWklCWFZjWUp2dUhjSHpXUlFxMUkzeTZKM20xdXNnV0xzVkZyQi9USXFUS3VBeWpXUlcwQVNCVEVpZURPMnY4WFJOcnA1RU11dlR5eWdwUUlNYzF1dlcwejhPczlBTENzeGVsUlVwV0NCWFhKaFBtSldyOE8yTmJvb3lSYWFCenRMako2NXc1dWxDZ0llN1E4d2JRRy9ReFR3dmd0bHdSVVJSWEtnUkIvb1JtS09zUTREYVhuOFFjQ0gwYi83eGJzbE16cm5HcUV2Y1lhNHVaM1dGSDF2ZVl3TFhQTmNqUWR0RW1yc1lLdjdmMFRQT3FEMFhnRjN4aWx0WjVFL0lORlRMb1J3aEd1WnBxZGFQWTBrY0lFOFpzYlFjMGRTUS9XN3lDbUs0REwwVnZBZVZiQ3JWVW9qK1pvNHdod05sSFRmRnFkWkV0alQ2YTY4dlk2ZkJOQ1I2WGkveGxVNGxKdjBUWHhUSnlDTHhrRW1hNnJYUkJnSVFlN2tBcGZTb1ArQXFGTDA1cWYyZ1pMK0hmeTlXSmZWdTlad0oyMlpQVVdWMVkwcVZpNjJLZnBOeWFFQTVjWE5VbjhQNFF6eUduUk9Sc2RHbUZwRnpKWEFncmZWR2J4VkoxSUFKU2c5WkNFaE90bkxORjNTdVZrekZuTE81VUpUNEg1VzF3aGhHNzI4dUNkZkhwZFEyWktYQU04V3N6ZG43QXdUNFVtMjZ1akFrODVFQVlxUXlubElTTWRMWFVNYzgyYUVMbjU1OVFJMmpMVXZSaGV5dThUS2pyQ29wNHV5L0xXT05WYkFXcmx3Q1ZCclhORXkzOW5OVHEwdVBMbi9ESHdSYWwzWnlDOUJDRVREWE1Ecy9KT2tEQnpvVC9PS3J5UW9KUVFnYmY3cUtvUENUUk93cFFzWEJuMlhFZmFIVE5hUk9ISjVpZE1EVWhIMXVoT3hrdTc5M2M0RlgrMGRKaUdsaDRDYllOQzU4Um5yalpwd1ZyeWVrTlFWWUZnTmJSbm5DQmU2NERScjhFaUxuZnA5YVdFZ29CVTZCUDZpUGYwNVVZREhETmk4ZllXN1lzMWt1YWNLQkxvZ2tKb0RBeVZIbGFpVHZzWU5mcTZFT3htajNGZ1p5VDF1UEtUMXRxcCtEQkRnTEIwVG5lQXZzK0h2NFB1R25TRG1JdDE3OHVBdkVFYTVxVkFpdTk5czVKTFQyWkZ2VW5hOGNsRGtuNWhvS3FWcGNkYnBIOGkvWTFtdG0yR0haYnh2bHBIZUJGYkczdlUvOExqK0dnNm5xWGl2STZnTmFuaFhFRGNaVkQyMnVxZFZLNVB3RlVuRUp4UnpzNG9wU2FYdG1wTFQycjkwaUhITWc1ZUttclNaYTRROTYyS2JCTWk4aXp0M0lQWTI5MUNaakhHZ2VIbE9xWkdFVmlxaGZXOTZRdHdLckVDcHQwVEFBNFZZa3gxOUlFS0p1eFpiSHJpeVlKN3huelVaTlV6OFFIRDRwTk9GK1dFUVNiMFlGNFVYTStYY3BqRFFWQkROdWlEdlZuSUNHSXlTLzJRcENOSEozemZCSnF6U2NSNlBaVnE1VU9JRENzS0hCS1JmVWJuNHZjTmp2THN0SHBRb2s4SDNUK1d6emtjNEhrZmlIaHYvTXJla0Y1RzhtQWx5ZU85M1RPSVJvLzA2Zk1nNXNHWXBpQW1UZEFaODNwQUpyb0o2NzVOWlhxUkFaT25hRzRJMWFVQ2RibjRWa2NvY21PVFNPbWhBeDF3NnJ3UkhMeEd1OVQvNWJJMTJ3Q3l2aVQ1RE5RUnBzZDZrWVNVNjBXZXFjdHYwR1VmRXlsWVVBL1hZa0hJZ3ZHdUEwN0NQRVZUak9GS1ZQcW50TEx4a1BId281cWJjWitRb3VKUWg3RmJ2V1VzWmoyQWI3bk9nSWVEeFVmMUN1VEJ6c010TTJkN0R6Y29vRVpWekcxNVM1d2tsU0gvWTFrcW5QY3RjSStIQXFydkxoMkxOZmZaTXN3K1crTEJ2NFBITE5TRFJqRGRMbEFvZjZDYXRISEx1cncwVHAvZzdJZTNXOXdUY0syMkEvSk1jMU5iajB2cXN5b0Fic1NGN0s3cmlvbnlVUEh1N3hTNnhqdko0cDZDZUd0YytKOTkrWWpDWS9BTGJHWUNpcHBKZ015dE1OS3IyUHN4WlBQY3R3NnNxdHVwcGY3YlkwTVg5akVpcDQ4OXFBbkl2TzFKUG5xUnhyMmR4WlBWMkt6c05YTnpDWlQ3L3FsRkZvOWV0Rzd1c2tuM25VTGl1eWw3L3JIWE5ZL1pEQWtYQmZFb2ZYMy9USThBNjEvOTU5MGVUTjlaRkEwdkxDQUk3elY1Q3M0dFlTaDROdWJyOVUrV2RpanNtR093VlQrZmZybnNCbkk5VUZzL09pcVcrdUNnTkRuSFAxNTAvRVNuaWlwQUVBWnZwZ3FORzliblM0aUpYcXQydVZpYTl5ZGFrZy9jYm9nS0s1T05YNWNEVEV0UEI3VHZjRkI5cm5RL1FpMkhRTFAzOGZZVC9ObTU2Tk56a2lMaHd3WGFaZXEvRElMT0twNDV2NmZjZnRhay8yQ2FLWFBCbVBwaXFtaXRNMytQSmwvUDNTREU0RGR1YlJ2R3VIYTNFTU5aTWdTL3MrRS9Scm44bE1wZTZ5YjdWMjNUdzB3MkphRGtBb3gxVzZjb2dtL2psNWxvem05YnJURU96cjVYclJTVGRxbGlXdVh0aExpZWxJdytUMk12ZjNlQno4c3phaXBXdTM5aG90aXkrWXY0NzlxNUorVzBYK0NEZXpKOVhjSWdDTFpGU3NpWnV5eThyV2VNakNYd053ZDdCdGJkQkF2UmVTSDhoc0twMlU4SnNFU09XQ3ZVUzEvaUNlLy9OOUdDSUR1RzZvQjBlRTQxUzFZREhsU0JLMkt5RTdKdGI3K0V6VDR4QnMrK1pHQjhZemYxNDM2NUdaYkJpNitkWkhOYmdZMGg2OUlmaWRsN0FkTjUrUkMrMXNIYTFZZERvaWxVU3pTOUQ5YU1tSndETDdTT2JqRFZ2QTNjSXo5Nm9OZi9BQU9ocnVpOHdVaE1GVlVOc2tiWVBuN0FrTjhRalZiVkVKSTZuSUljc0U3Lzg2Ny91WC80V0RoR2M4S2J4VWZOMWppYWIyS25yZVczamwybWY2NjdPcGx6R1h2U1A2am1iS2IvOHE5QVJGdXpoQUFBQ0FBU1VSQlZIR2VydWJSRmZxL3M2dXA3UnFKZ3lMa0tQMnNmZmtxKzErYzROZndUNUx2TGNVTmJYejltNDcrR2xmc3dqdVBmMHAybXIyOFVkd2RlWjFlS1pMMy82aEd2SEI1WFplVHVWdU9YbTFxK0lQT1hWMnp1aVR1SDJEdVVYTEFjMVNCWExjSUpzbm5ZYzkwSFNrSG5wSWJVRUtHRGZFKzZ0ZXhKL1RDUnVjZmx3UTk4VGtQSmQ3Nm9pMGJoUExpbWd1WWVtZjYwci9LUVY5b2YyUFZhcHNVL210QmhpNHUzQzRrWWRybldzdWFpRHg5Rm5YeitFTFVjWmJHQzNxdmpoTUVtemxKNVZRbFhyZ2lSMDNtcit5cllzWDlVNjlNYi8yWmN1UUFsSXBCVHI4WngxZUhOMlpVbVJUSnd5YmtPYnZPT0ZOZnZpdTk4Zy8veW5rVkV1MUgxRElYVTJkY3llVFRwdXM1dVpJWWlLZDBzT3dCK2tBSFZtRHd0UWZCZnY2VlY0OGUvc1Z1VXoyM2JQWlZOMlNUdWt4UC9Dd1hCOG81dWRGVmR5QTRoMEtTeWhtVVdNbDNVOTh4RytzM1JFQ1ZRR3Q3OE0wNlBiVTdGTVB2V0p0am1ZdnBOK3NXcnhrV1o5MkRFOU5nbDFxaE11Mk5VZnJtc1dEQituVnhwRXlyaHErV3lWMDVVQjFRS1hHeHQ1SWtUQitVenE3RURwczNYYVhuYlBMR0tCNnNva3ZrbEQzTXFaanFqakdwd25iNzBEUnNNKzRuZXR1NnZXTGFFSWhOcGFpMDNTOXF5Y0FIdHVsbTJvYXROdVJPWXRyWXR6NTk1clRxU2xaSldUM09rTTlHYVZteHNrbzkvTm1WV0xONFV4WTJNMXZEc1FtSlRReW5wZWI5dlArQjVyUThSNSt4TXcrNXg5RGIwNllWZXRYYnFxV01kblpMbTNYanZEb2QxcEFSQ3VwTEZoMnp6NWN2eVV3dWNiSk50VUxLUVRweTI5U2tYZG5ud0xKNFpwUmpRYjZmbTRQYmdPZEVZcHVCbTY5c1BkWVlyM0F6TWptUXUvSGs0TkJMLzZKRTY5aUhOeDFoUTJvM1hqTmhHRFRNOGFLWElBZW14VTFPUytaUHhKMjJvU3NEd2ZXTXRUWXNDc2ZmM09ERVVyV3ZrcVFiOHFDVW4rRTI0UnBxajVVWitzeEtuT0h6NXFwaVIyQmkzRmhGbTVISndhWU1qWnNpY21iSE9DYzJxbDl5ZHFnZHRreDQ2am53TEQ4RlZqMW43RWNGQ3VqZXAvUTdLUzQ4VnpzUUErWGdKd0trWEpVTDhtMWFUa0s4R2lqZlRGRzdMMDJjbnN2aUFyeVBGMXRSd2p0aEJLQ3JaaDBKbmxtSkJhczMxZWRDQXk5eThBdko4TE0zUmpUMXhFQm1EZmFqQ1h0QXVNWmpiL2dxL3VUY1ptTlBoTk1aK1ZLSTgwUUVqNHg5Q2JsTlUzeDF3b0VVVkRiSHVOVklVc1orNnVzL083QXoxRG8vd0o1NWdnK3Y4MFBGVEZPY0FTRDEzRTM0MlRVMlY2cHRXdlRoMVRNcnNXTDJKcnJ2NlRQRkhmdVIzVmdseEpONW9sZEx4ZU9OODA3a055UGhLRjljR3dhR3A5ZUhWSHRBV2tyVFhYQ3E3Zm1CYXhheGttSXQ1TFNycEwvYkJLZmdsMlhVSWk3MERqbWlmbnlodW0yS1ZhTkZCeGJpN2QyMk9McUEydXhUQ2J5V3VLcjZGTnlmRzRrTG1Qa0xERVp3a2xrdW5oem9KWHpjQXFWOG1yRXM4WWNTOVdVL2ZUeFg0WmZEeGpseFF0VVJEOUt6djg1MVVWaVVueDZIZGpaS0dxMG02M3NnRnZTa3hiWVU1ZEFRNE12ZnZId3dyQjlmcUhieExBL0JBL3VzYzVjSTJsSm55Wjg3N2lvczNNK3F4QmFMTjBtUlh0Vlo0N0tneEk5SmI0UmdlOXlDdC84bnozOFc5Q3RZbWFIbzJ4VjBPZWRYRjNnMG56dXVzMldnOTI1eit5eFVQZlNiTHhyTXBVTTdlbmM5eXJZUFYyOEtTZXdJMzZMbDczVnl3WlN2RXh1aTlHNGFYc2w5Z29MSTNnYkJaNlZvLzQ2OW1LcnFPcXNTSy81dW5qdTl0dDNuNG15ckY1eHVnSERuNloyaWlhUDlEdnVuZUcvMzVRVWpJQUhubDJ1alRYcm5zSDdiREh0OFA1blZ2NmVqU0hUTTkzd1V5TG03MzJsMm10eEtPM1M3N25ZcnFOV0ZKSGJtT0F2anY2Q09wZVhUR3RON25tRnRRUE0yMjFDL21MRkp6anIvQXZaakJvdEtaMVJpbDhtYm9ZWklMZklYMkdXUnlZNUJ6dTloMTErUnZwVmVucnV6NFh4WnlhYU41MWwwMmZhRTVvbVUzWGtMK3RSQkl2dnRJTW92MW0wU3VYSm5PUWZ5QWliRUYyVzhiU2NBSG5CSjNJV295VjZSL29Ta1ZSYzdLSXZ5LzAzaXZSd2FlclFoNXdIblczZStrckYvWkNGUjhZeEtuT0h5SnFqQ1dQbDZqZGR6SDkyL2dmSjg3NXZZUHdENXVUdFN2T0piZE5XNVFTRldPdGZFSzlQckJQdlExV1BuQlcyT05PK21YMDVIVkxCU1pVSCsrb0hjQlBoYmg0YUtCZEIxOHFrN2p2Vkx3ZWRmMnMzUy9QQ2JlUE1uQmk5VFRRdDM0TTJ5ajJieHpxakVXVFp2Z25yNzZOZGhQVi9ENytsc1BlZlM0T2lTc1c4T3g4YjJjWm54OXlpREQ3a2FZMzZrc3dsSmpsZERSaDRhNTR4S1BMUWNaNzREbWVNVm5EVmVmKzQ5STBsZVB6aCs3NUFhdTZBTzJMejlmclByQmVlQU14VjVXYTVERldEcWZleFBkNnVRVHRaK1JpVSttVEJudXRmY3I5eVZIdjNKdTh0aTc1bm1mOVAvcnVKd1BPOVZQam9janQ0TnhYNytTWHhEMVhuekVwOWxHeU1MTjhjUGwwY21jMG9Fbm44U241SmliN3BoOXR6ZDdrbmthN25mS3pvSmlkUHM4L3lUK0RTMWV4T05OV2MvV0R1UlhEWDF1T0ZFdlUrLzAvTlA0dFBYOGMweDRpZTZJOHBSOC95UXlZZ2tiMnozNTUvRU4xYWZrWHJ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VEFhV2pnWTd1ampuTDMwcWdVemxiL3VUOGZsWi81SHg2Vmd0Vi9kSFlzWWhYRnNUSmVNWmJiUExxVVl6ZkRtYU91eStQd3RZdVBEdC9uTFBmby9QakkzQTJXUnlhaENZeUJIVTJyc2pCT3hpc0hzeEZHbDNMc1p0ajhyczNnaWNxMXdUdE8xTytNZGpyUFZrZm03S0hyK3lQVGtBVEd3VTQ0TDJOa1BIeFFZSTVCeW5HYjRTUWJPWjlLa3J1UHgyWUlRK256eGlBM25oNmQ3bno2N2RHSkNBcmpZQ2VjbHpFeUhqNG9NTWNoWmFFWnpuL2tKZW5SRzk4OXBKRzJIeGxLQWoveUZCdWJJZmdIeUVOUEptMmVUaDR5elpieXdLRWhyWEZGaS9Hd0U4NS9LZU8vOVN0WDJhMHYrbWc0dFZETXNVaFpaSVovZjhENGRiMGZ5ZzdobldjYnc2QVg0VzVmTDJxNVFmQ1RTUnZFVFBPSklMUUtwRG0yVm9FUjJEd2VkZ0lIQTFvSjQxTWZFQ2JHM2g1T0xoQnpQRkw2emZDRmpMM3M5ei85eVErbDdLZ2Z5QTZoYlk1bkJ6M0xWb1lZZEhUVUUwb2JNdkFzV3c1QnE4VFpmS3dTSlFSaFhPeUVqQ1Z3Q2htZkdMQ2puN24zd1MvZXp0aFBocE1Md2h5VGxGNHp2SSt4VjNFbTVzRC9WaEE3aExUQW5nM0dMVVVjUEZQYVBPYkdFMG9ieEVXUERabVNGbEM5eVBvRkxVT0JjK3hNWGU0T1JXQm81Q0xHTDZUc01XRlpIMlBzeDRZbVc5b2hKMlVwZG5Hanh3eS9oN0dmbGgwdU1CWnVwZytNSmEvR3lEdGpPTlVwbGpqVGNsSnBNMlM4MVZvNmpzMFhTTSt6MFkvK2tpVFBUbytGUno2dmhGWEFBc1luNEJsZDJYZVBqY2Z2RlN0NUtWWExrUGU4R2Q3RDJEYzFrUjRMejI3YTQ5b2pYR0NIbW9FYlhUaXh0Q0dNVFk5cmo1RHNIWWVNVjRHVFkrZVAySTEyRFQvajgyMTJ2S3FZWFdCc1BPbWlKSmlUVWcwMDdEMW5obGdvckswaitBN2RRRXl3cDRZZHZBZy90VGdvd2hrUC9NVFNCZzFmWjkwZ3ZHcWtjK000NGNpeTh6L1NHKzhhWHNheFVHd1ltUkYrbDAxdDVGSld5cE1UekpwaGd6a1BKOEtYdXdPMmZuSXUzSjcxVTh1b1RpeXR5N0MvVm1PUCt4dUdoMDZNSWFQS3NEUC9Bam9pdXNFSlZlSmpmSkl4KzJuUFVGbDdwZW95VWxiaWx5Qmt6UEF6alAyWmpUM3RpbUUzWmNyTk1XMDVRZmJpMkJLUkRJL1o2c21selZMeTFjK1A2MXdDeEFlalo2czJPM1B2ZWdrNXhvMTNEUS9qOHdOMjNMWDExWGFqc2QwMGZObVdjdmplVGcvWERLY1ljeDh2elROMjVPQVhWYWJHRnlKeEhQNWswVEJqaFo5YzJpQTJXdU5iUjVQdHl2aitmZDBLcG14Mlp1QVZSLzhDTm5talZ3MFA0eTJXZWFpN3c5aWxDdDdEbTIwcHczdDVNVjB6N0dYWlRwQnk5TDBkTThESk1ZYklaQkRtamhrV2hxNmVYTnFnb1JyalcwZXhrRlpZejFSbHdtNnpNM1BsNFY5Y1RVN0ROWEtNWS92cVJ0OEVDVmI0T1dpVjVtMHBxM0NyMm0wekJOdEhYYmNEektkaVVnVCtHTDAxU2ZiQzNOSGxkT2phQ05LR2pEWE9kVFM1VUdVOWMxWEhlaDUyVHNNMWNvekRvREl2STlNOGhDZzBCTWNqWlVnM1A0NXRocTM4em1JeDBLVWI0OXc2SDRTNW8xK2dZT2dJMG9hTU1UbUdyYk1lcDFabFBSTlZLdk93Y3hxdWtXVWNTYXh6emtNU0F0VFhrbzVXOEVoNWNvS1dHYzZuZVI2eDJvVzRkSTJONCtSZFNYSCtORFliSTBpcitDeTlIMVRGOGRMZTJjWm14YmFnMGpVODdKeUdheVFaeHUvMmhOcEdZR2FTMVltbjdwSFNneFVJc3N6d0FjOVREQnl0aFp6T1gyRGpmQmF4d0VZL2tLa1Vmd1JwSzJrVHdwNTllQi9Vb3d5cFYzRnFWK2thSG5aT3hUVmN4bXVJdnN0Wk9mY1lHOWN6TVkrVTJkSEM2NVlad250enIwRWhFUXg1QWVUaTJJVGpuQWU1WTdpTVhzd1JwUFhTeXdJSElTRWwyNm13dmxpaDRFclg4TEJ6S3E3aE1vNGtKSDg0MFdOc1RHL1VKQjRwQzFWYTNhRE5rQmFJcFN3K1RtL3picDVGU3BKV1JWREw5eWlGTk1ZYWNiMURqU0t0bDJBR09EWGVsVyt5WWxtdWNnMGZPNmZpR2k3amV6NHYyUEZrS3hsdEJsWjlVZ1oyOWFGcE0yd3h6MnpXNEJvQlIxU2Q4ZHB5ZmF4NXVrOXFPUFBKcGZVU3pBQm5LbXc1ZzE1Vm5hall6Rlc1aG8rZFUzRU5oM0hhaEsvbFJEMEkyOC9tK3VVQlBpbnpXTUVRYlliUTFOUDVYaERtV2g2YWhlU1BIYklZUTlWM3hubTY0eDk1RkduOUZGM29vaytaTHNvd05hemVxMlg0VmE3aFkrZFVYTU5oSEM5WDVNNm5rbVFSMERMWnd0dDhVb2Izem1FcU02UU1ZeTNYU2lkcnVRMUlEZ3M3a2h4c0ZNQkY5c3dvM1FQNmppSnRBUGtrNllWRWxDQktBbWxRZnNCWjVSbytkazdGTlpEKzk3V1llNzZsbXJ2R3ZzWVpwZUNUY2dSNnlnd1A0QVM3ZVRxQVZuOVpZTmFUbk9SSmhVUE9CNy93RzA3VHhSeEZXcGRTUVczVEYyY0tjRVBBemZJdFg1VnIrTmc1SGRld0dLZnMzSk9ZMEtwUnVpU0c2SWZqK0tRTTdweEhWR2JZOFhvMHJSb2VhVEprcG4ySjlWZGVNVGg2UzZYSWMzZWtkK1k4Y21JTXE5QUwwcGZsQnArNjVSY2s1Nk5JbXhIZVgyMTdkbCsxNzMwSnUvVlgvZmdXOUVOWHI3L2Fxb3Bpdlh3VnFuSU5IenZqY0kxeUxSUHJGdVAwNnRhYUVNZitKTmZJbVlDTkVGejJTUm1tOURJekpJLzJIS0VSK01sSzFoWTlPSy9GeXpKNHliSkNabnhwNEFwN2REK3AvYTQ5Q0xack9iTzIyd1BLUDhjdW16Y2UxUmQ5dDlWeDNFalNCb3hPajNpM3NuaFREY2ErdzFqRjd4blc3bU5IQS9iaUpQbmpmWnRBcTN6eHJuSU5EenZqZUllcVhNdWNmNHZ4QXhqVGtpMlVLQk00cDZ3OFdnREVReWRNNmFWbVNCNTlMVDg2blNsVXJ4cTkvTHpOc2tjL21pVC9kbEQrS0JBcC8zdVNoY0czazQ0Yk43d3F6SE5YREZrQTNicCs5WFZQZUQwNXhBcnZNNUsweGFPYUZ1eStWazFObERiWkQrNG44eS8wTENjMjVoNTd2SnQ4NlhoL3h0WDdvaTl3bVg0VnJ1Rmpad3l1VWFGbHpwN0ZlQWY2Tnl6clVndmdYVjBib2VDVE1ranA1V1o0QVA3Vzgyek5BVnk5MTlqTWVWV3RmY3hONDRLMUNjdFRyelg0dDIwbnJ5T0RXcmFiQjlLRWJkaFE1UmFXdWtYTnVYdzdnWVM1eHNtTUpHMElJN041SS9oRCtjM2l2ZElqaHZzWlYxeGpyZTd1dHk2V2YwKzB3alU4N0NSamNJMEtMWE5GR2NZcE12bSszYlVOT0RlV0VNV1c0WGlrREZKNmhSblcvZnhodElybnNNUnJJL2NjWXBySkgraXNQMXNpek9mazluMkFYN3hadHZHYUlROVQ3QTZaY2kzZG9xOUV5Vy92WXVuajdrMnVJZGdaU2RyTVdON3FaUDQ1UkZ2K1FPZEUvbm13SWJHUWltejg0aU1EeGIxb1BGLytMbHVGYTNqWUdZTnJWR21aYzI0WVIvelR3Y3BJakY5cEFyeHJBMDVhOWtnWnBQUUtNOFNlelBjZTRYbXdMUUp0R2IrcGE5aEFiUjd0aXc3VEpURVNDK0FheCtwaGxMN0FGNStkZ0VGdC9HejVQRVduYzBvaXJKZGNodHBBemMxSTBtWUg4OVhQdVlZTmxQUHNOb25ZN3Z0NkNGaFBCZ3VveGozQVJncFkzQ3ZCTjAwdmxUWG4yUUUybExCVjFxbXlyVXJMbklCaG5KNXErTGhzQWw0NVZnaENYc29ncFZlWUliMFE0bHZzTGhhSTQzS2F5OFVXMUx6T3BpVy91OUJpeC91Y0VJMnlhNVBjOHkxVlgvMmRvdXRldXkrVlc3UTRIS2ozZGZEbXpocEJFN3ozeVplUDBhVGxwQ28rRm5QYTdDbm5mMzh1amhoYVdOL2s3NXJDaTUwOUh0eTdhL0J5cFFyWHlMTURDaU83Um9XV0JaT0c4UjNNOG5xT2MzeTcxeCtWUFpnVm9MeVVRVXF2TUVNSTRFNkY1QUxtVlRLVEVnbVcxbmU1bnBhSkMxS3Q0cGRvWVFkeTltbDBoOEMyYXJHZ3RSUllCVmRtK0tTeGdZNDlSWFJSVFFsRzVBblZTTkphTEJVWGQxUnMwQ2h0bVVkcFA5VXRWcUdsUThSZVpyVkdNdWdFRDZzVEZTdGNJODhPK3JSSFhUVXF0Q3hZTkl4REpKOE10QVVwaVorQ1N0Qm5Yc29RcFZlWklTYk1tOE5zQTc1VXhSZFdwQXhPUzI0KzBGTDhLME5ZSzFZRWFYRG5lbERMY3g0RFdvWFhzc3ZpRkkrd0haVlF0YlFOeVBPQ2thUjFoeXFvOWJJQ1RLbk5SMDlMN2VrNjBPb0N6MnMyQWxTVTBiSGRXdVVhT1hhbzg2aXVVYVZsd2FCaHZJSHBjNWdXRmRvQmVoNGJlRENyUURrcGc1UmVaWWFMNE8vUU0vUW00RjBQM0FGaGY1V0phQjI1MUdBWFh5dzFUSGRmMEVIZ2NBOTVkekoxam5ZN2VQRmZ4NW5oWjNnVTBtNjVweklyNUZpWGlGU1F0UGpwQzF3L0tUaFVueDhrbUdJN2VSM1Y1SFhsTFZzS0NmZDZkdG1iVVpFUkdsMnlFSjBpOG5LMUlUbGc3aUV2VnVZTkI5ZXRWS3dhT1hhb2QxdEhESmRXYUsxS3k0S09ZUnlLT3ZiUWRrOTZQa1BxUE9vN2VITXBBWlZta3IvMzVzeTFJYkZ6VWdZcHZjb01XeGg3M2VGSFZLQSszKzdjeFlSd3F5NWtJRU1lSXNLaDIySnFXQVdVUDZEb0pOYXczZUxGeGxBb0xDM2k2QlkvVE1Mb2hxdWhwMlJTdUd5UXRHS1ZjaWVUTmltV2EvUjRWWC84VXpFY2ZXNW16Mkl1cW5WeFd6TmpzRlVKOURaa0djVmRCZWIzc3NXbU1xSEtzVU1rUjNXTktpMUw5aFhqV0Q1eUd6QkNjWGZua0J2WG9ld3JianNjcGwyanc2dld4eVdKblpNeVJPbVZabGpIU0VzT1A3eFNkQlR0WWlMWWRWMklQdkY5LzQvc3V5Mm1kazRqSmZDdGE2WUJwVVZsU0E0MHVOSWlhamhjazBUTmxNd0swd3VUdHZaeHduTUduUjR3OXQ3L1lFUjY4T2RCKzlOZngvWGdiNk5wU1NOM3N1Y0lpMHBIczVjdEQ5TDRvcEFxSkg2aTZUWm1FaXkzc1NxaHlyRkQzZHNqcmhwVldwWXNLc2JwN05hWFFod0F2bTdFZWZCblVaY1RKNkYzUWNuM2ZscWovUEcvL2k5WWYvN3kvNGZyWC8vZUx3SDdVRGJscEF4UmVxVVpkakRDcWg1Y0YwZ2NHWG8xTEYrQUVlNjcwT3pld1cwVnRUMG1zeTRlT05ZY2xCRmRZNU5VRGIyc2NLSUlWMHFHQ1hGY0dTcnQ0bU1acld6V004c1pZb2VhUnV6dDFTcUl3MnYyckNNUWNiUG1RdkkxVU5ENzBYWTJPSlQzcjBpb2N1elE0TzBSWGFOS3kxSkF4VGdDYUhZcDVSaDF3TGNrTHIreHBvczMrNGlhU1lXRmhFQm5HWE9wTnFPY2xDRkszNnN5d3diNFV3TmJkM2V4c3hxY1l0NDFVaVRwR1c5eGVsQUZPRW9qRUdIRGFWOHN5VG9jUkgvbHMxM0F0MVZLQW90VGRyb2dmRGhVMnAzdjJpdEJra3c5czZtOVRJeU01WGhObE9qYjRGcWd2R3NnT0IzOWdjSXN1QU5IK1REZXdUSit4dEZOY1BUMWZpNWNvMHJMa2svRmVOSFpSenVUczgremxydTZ0SDdQVWl3bmlobFZBWWxPNUZma1NEblhDRkY2cFJtQ1AvZU1TSXgyd0Jqcnk0R0xieEE2NHdjZ3g2Ny9lbkVQdE5DQ3BCQjZ5b29WUUQrdFU0QVQzSnRxbHdUMkRtWC9DYkZ4Q3BXMnZ1YXM5Y25GdFliMk1rRVJxZUNHcEkybjcrYUpWaGFQWjlUc0xic0sxM3V2bXhuUDdiNFFTUzVsT3RuUGViN0Fmc0o2NkhOdkJoTzdMUlVjckJab1ljdXFtdUs4UmNvdXZzR2c2RktKbGlXT1lwekM3SnJ1cHd1VXN6K2pheWhNWE04OG4zZzRaMThBTE9zdU1rbEdQU2NsRFZtaDlHb3pIRmhydVI2VUI4S3MxVnV0cWdnT1ZGSGU5NGduZHIzc0JXd1lrbmJHelN5QmNiaUczbUVzR3Z1ZUZidjdVR21iNndOckRyQUI2Qm92RTVKQ2RHM3UwTEplNXR0V1dPT1lDSFIwbGI2bEQ3YldwQUp6dTY5RVdaaEVvUC9MNEJTOUgzMk5KUW81ZGdqY0xuSU44T0cvdEtpR2ZJbVdKWkppSEJQdUtGTTJrMkljdnozL3VIN0RoNlBNUHBYTElSYnRnRDJsZzNkT3lnQ2xWNXRocWtVMFVxTUVKZm1la1RzNGZLdVFnZUNYYlBqMXRnemNxcmFzWUpGTHJNR3doWHFpSXZKUitWNWt6NWpBcE5nSHBuNnhjdEttVzg3TFhGUFBZTnV5N25DRFNkSjFOT3J3bDVzbFpjalhQZVlsS2RBUlRsK1c0WEpyc2lodmc2eXpZV0VwdkpiZHZ2Q0NheGtJcW0yakY3ZXhrR3pmeFVPdFRNc1NXVEdPN0NhalBJNUFIdVBvOU55VDVyVXJ3bWoxVzFramJObGJ3SnBlKzNKU0JpZ2RwS3hKMDhGYThNN05NTTNsdHRSSTJuOUtZSlY5NWxjTlBXMzl3bjU3RnVuYzRHTllOYkFCT2hTRGI1cDhiMUZJRXlqdFBOdmZzeVBheFRXRW9TMUhvcDVaK3ZEblNVenZEM0t6bFBTZ1M3cjBSRGgwcUVJeHJpdWhjTGtOV1pRM0ZYd045SFpPei9keG5QVy9QRHNnVStnYUgvRFJCT3pXcmhsY2xzcTBMRkVVNCtRYUd6a0NYQzlkRzd6ekxCU3hieUFQWXhPbnQyQUNETnN4N1lrK1A4cEwyWk9TRkNzZHBMU0ZXL01ueUhNemhKbzgzV0h6cmtkYkRGbkZYQzZZSkorVFBHbGJzZEJGRVNOZWtrQTRrczVFQk9qY2FOdHdJcktvSjZLdE5oMklRSWVjZnFDMEU4ZVlPSXV6elc1TzBrM2pEUlJJOU9Ga0x1MU5GbEtwa2czT2d1Y0QydGJQa0hwV29pWlFVK1hwbnA2Vnp6WHk3SUFLdE9ENnVaZHlPYkJNeTdLbllweU1xWituQmk3Y3hLUitDRVVhMzU1OUtyK0hhSmlUUEJEVThTUXZaYlhTTVh5RkdUYXNhVFhzWTRMMGsxOER6Wlh5SjFSSmNwODBCQ09qMjQxMlh5c1NsRStzeCtBYTIzclIxVS9Gc1hkYTUwTUdTb3MzUyszWGNxYWVnYjhkdTJLMExkZUJHRG9BTmUzVlJuUzVrQXFWV0w3bTBqcXdHTjEwNGlMaEtRdHorNmphYzNGQ1JXT1hhVm55cGhoSFdMRWUvQ2pHS2IrNFRWWDR2Ym1PNWJldlFhMCtUdXNPZFpVWDNEaXVWNUFUS0QzQURKdGUxMmhicDRrdWMwN041eHJKaHdjUU9pZVU3a2NxV1pJMXhKTTEzY0FMSXo3WElCcjY2TVFKNXNKVEE2VTk5eVI4d1lTMGkydEpMdXMxWjByMEVyd1J3ek5MeWR6N3VFWXl6bVVFNzFsemtOdDl3VDdXREdxdTlGeTVScG1XSlpPS2NWaUpubkhEUDYwbFc2YUtVcm9GV1VVSUkvakRDZlpncGtvZ0FPUTJrbW8xdmRTZVFPa0JacmpwT2lJTktiWWF5N3hVL3BGL0drNzR0ZDlPSVhaUmpLUkRzMVZKOWtEblBtcWNSV2ZGVk5DaDdqb0VXOEc4SmdOTW9MUTd6K0xNMWV6TU5ydTVyQmVhWGROYzdSbUprbzVaUUhRN3Z1Nzlma2h0SlF0V0U0cDFNK01JWnRsVTFIdThvd2xVdUlhWG5YYldLRFcxOEVLWmxpVVZ4VGptd1ZvTTFCQzk3TkVvTm5oSTlkWlVPL0twM0FZUGdHdTgvY0l5YnZONmhyeFNsaXM5d0F5MzgzTkJYNU56OWtPSzI5d2RRdS9tZ0FBc05MSjVwTUdpUGFlcVFUMlovZ2VaaDg0Y2M4bytZM2ZLOXlwSzVvN0k4cVNvWVNHL0pPRVQ4bUZ6b0xUMXd3UmVyMmdpbjhwbHZaQjhRN2RiUVIvdlVQbGp3bWNoOXJycWtibkR0YTVKRUZ3dTB4L09zcExCdDZzVnJ1Rmxad3l1VWFwbHdaOW1ISWRaUmxtYTkwSG02RGJCQmcrQlJTa0M1MVAwM3pUN0dwOEtBQ3h6d0NKSCsrZThqQSt2bElDWEtEM0FEQSswKzZ0eCtGREt2QWo0MmZRdHNtMXVsUXBmMG04QVF1Z3QyZVRlTUxCKzg4RnRJWnZUM3I1cDdFOWkrZDY4cmFYUWJjSFZ6MURueHozeXRCeDV6b3BzbnBUZWNsQXRMZlZvcnRPRHlhN3NqSHdxbC9VaUhkaVZ6ZlFhN3BJcUl3ZVhRMm1JTE1EK2w3TXdXZStZSlFndWQ4M0ZRdjY5NFVLY1dvVnJlTmtaZzJ0Z2dvdTFMQmpVak50cHZlYWRsaExYZHVpcmczV3o1ajVNQnlxWkhIUlJMVC8xTlUySUNsNHBxYUZZNlFGbWlEbk9qTTlUT3RZbnl2eTZuNzJadlp5WEZ2aTBhNUU1b2pFS29FeXRpaTZVOEd2N1Z5QjVSK2FwczNpUldDKzh4cUQwekZtUEJsSmFXSFF0YXl4VkFQMUxvbnhnVFBiZ21nQlZTOHZ4a1BWaTBDMUpFdmxVTHV2RkpNbFdPdUgvQ1ZWT2tsWkdnUDlMTllHdk5WWE8zSnRtUVFHRGhQWDVmWTBDUnBaMEpWK29jSTBzTzV4QTI4aVdKeGdHS2RXeUlHRVl4M2lIV2JLdFhDS1BEVjdTMDRFRitSUjBxUzFGZEVlblZWN2kzNlV5SkxOU0JpZzl3QXpKZThVWUMzY2MvYUFvSVovU0MwTlNHN3c0YVF2dm1lYXN3dCt1U2E0UUR6WmtrVzRUN0Vod1RsS1ZyQnBJVVBpRjdpVDd0TFcxMnM3bUU0UjRPM2owWDhlN25KRDlBZU5hRnZXZVVpU2kwWW9BVlVyTDBTanJCVzk5MFlmeUtRVEpMVkdUbitheHhueVRQYlp2Mmc3Y3ZVSmRSaFVlUnBZTm1sUHE2TEdTQStFbGJhVkgvbXd0TDZUcFh1RWFHWFpFdnpHNFJxbVd4U2dJR1pMeFRXMHhueCs4ZEV1MERzeVNMb1hCQmcvaUs5dG85U25tdzF2c2EwL2E2cFNpTEJzelVvWW9IVmFzaGlveVE2d0JZdGJuMjJ3Z2Z3MEVVN1dtT1pxRTlYWkU0RHJnRVJIK0p0ZFN5alBXTlNKZnZsUy9SZGRDTENSWXAzb0lBT1dSN0Nxa0U1TDN1K0ZXNytvaTBxZ05nYlZ0Y3FLQm5LUkthWGxQeW5xVGxLMElaZE0rOXdBQUVOMUpSRUZVTXBSUDViSmUvVmpqYXczMldGY2c4ay83Wkl1N2xGNDlOVjhXdGlqQ2RKWWtFRHpEZHRTcEFRSGhsVjNaNkx0VnVJYkxqaVRRempxNmozQTVyRlRMb3F0aGZFZk1jNUxjdzQ2WitIa1ZPNStSSTJHRGg3TStGWk9SVCtVMmVBQ0lnUHVRWHJKRlgxZEtERnl0OUJBemJFcjNmUjNlWlBnRUo0azArM2hmOG91QUM0NmJ3Z08yZVNhSTVPSnAxYXErdWNUclpIZlhaTXVpd1ZHNDhnN0dWWGZvaDV4c2U5bWdkRFFGQXh1dXRLaERjRjJ0aDhtQ2Rjd25MTDVJV2o0Vy84RU0vVHRDbmE0bjYwVXErQzVjZitjdWR2UXFoei85SlJvT2hWSG9XZFJCMU1HbnlwNXA2dkNkNTV5MTVFSkp1UTRXb01JMVhIWmt2L2JvcmxHdVpUNk9ZUnpCbEZ2OFZQcTJaTDZ6UnEyWW0yOXpMUE9CRFI1Q2tNaFBraG5rVTdrTkhzSVZSZm9IUDI5TVgzUjNwUXhTZW9nWmdoRFpaeTNkd0dkbkNSODlwbjVMQ3BWazBLWEhweXRVbEhiYk00ZkxEWlhYVXpOY1N1ZVVPN3BoNFpkZVRZMzZnbWVwQkFxaDV4RHdabDgzSWk0UVpKUUwyU0FKZ1d0Ykc1Vjhnd3F3S21sNVI4cDZjZW9oM0p6eXFYeldDMUhsZGYzZHZJLzZtRFFQdGdHcW01M2N2R240d3ZmdktuUitiNW5NTCtXMmNaN0dsSmUyRmdWdzd4V3U0YklqdTdaSGQ0MXlMZk54RE9NVU0vY0JlK0FKZk14UXpvQjlpUHh4TG83S1A5S3RoTDdhSmdDdFBrOUIxMDB6U2pBZGVSRWg2M0tsckljb1BjUU00ZHcwMENRZmJXZU5KN2RxVlFPY2pqMVYzaTNmUnAzbHZzUTUyek5GQ0EyKyt4eE1acWxLbTlsRVFxMnU1R3JjNWRLdTdJUmI2bVJvQmg1ZVFoYmNGOWdZV1haclhWTDlLNlFWYUpUMXdxb3BjT0VnZXcwZjJhd1hVMHRnWEgvY1lZL1R0S3NMMGNpcVFrSmw1WE82aFBsM3AzWlJteXJZSTkyZkUwTnptdWV5ZTFFMWtyaFh1SWJManV3NkJ0Y28xM0tXY2FoaEF6QytlZVpQSTdiRnpFdCsrSTAyZUJSZHU3eEcrUlI0MytJVjlVR3hWMXdxNzVBdHJwU2RJS1VIbUNIOWZGa1hjZkdRaHBuRW5HdzdHNGlMVDJxR2xZY2tKdWxwNlJVQW5iRnU2aHl2cmQ0emdSRXhrTEN1cHRwcmtLUjlSQkNkN1hBbmRMVmg5UXNzd3JyV09TcllWVmJhWGxLZEs2UVZhUFZEM0Z1UzdVNFhsWVlkQWxDSGRXL2dSaGQrSEZMdG5haUthTFJLZDNFMXRRdmhHZUp0RXRnRFk0NlVVSnhrc0M1bXRYZEpFYUNkcWFzKzA4SkxGYTdoc2lQN3dqWGtlQmxpNGRWeUxYTTZGdU1QTVlvelV5SlphblRwVUM5ejlnUWpvMWF3eXpYRDg2bmNCZzk2ZWdlK2N2engvMm9NVUhEc1NobW05QkF6M09GSE9oM08wdXd6Tk92MlZCOWdsdVNUWVFpMHlsbHByd21PS0FlM2NHZlpjVjgyek9uNWhEakdZWGhyUzIyMXR0RzBCSSt5UWloazdFb1NKNzNCRnc5NVh3Z2krZVZhbC9US3BSVklsUFZDTk03WEFoY3cxZm1od0VEUTNKVUVvUjF5Y0gwNVpyZkp2cVVhdHJVN1lPclVtaU1hSWZVS0wwSERYS0hORGRGQW55MnlxdUtyd2pXUXIwUEZtV3ZnY3B4cERhcFdhSmxvV0l3am8wTHlNU044ZkxPUFpEWFBGZC9nZ2QwTjZ0c2pwbk52WVNNQjU2MDFWMzFBZGVpRktUM0VESVVMdC9jeFFuTGhNUnhVWGU5U1VWNmY2VlBnNHZhQlNDR0EzSFI0Y1ZLWk9kWEV6eE54K0k3T2krakJ1bXZ1TUNXT3M4QytqOGVJQTJ2cWNmekwyMGI1R0VoYmFqMnVRbnRMYlc1QXRseGFNVzY2aGJ2OFdnM1BwN1R0S3I0V2xTb0F3THpiY2IwaHpaeWp0clJzOHlaT3dqSWxpNHFjZXFtNjkwaUhhTlZzaGRVelhxbjZ5SHVWYXpqc3lENFlmejFEWnVocXVaYUpuTTM0Tm8wNFRYa3FrdE9WZXhoN0t5L2FIM3lEaCs4SkxST1E4aW40bHBYWUUyQkhCYVRCQmxXdHk1RXlUT2xCWmxnbkV4cndnU2FPOXp3UlJlNG85RGxBZzN5YVg3T09LVGZlSWNGVHFWNHZzU3BtS01LVXlQU1NPbjAvQ0pRMmwyVXYzTTVudFdHYWdrczlZWVE0VnhpSUhHWSsxZnlDU0tXMHNQVjl6Z3IzMGs0WFplU3lOZ2s2cWRDcEk1M2YyZjY4YVp2eXBONXN2czVZWXdNYVVUc1FFTWUxSTV4cmd2VmJGSVZtclFNcVVGL2hPQVVmVmE3aHNDTm80QTlRMkNNazRpaFhoWlpCMm1ZY3VmTVR5Y1ZyZk1ENnQ3TGljL0FPZDV3bTF4N1BwN0RCczFJU3dzSFVjZFFrM1JWMy9lbElHYWIwSURPY1N2RWZNQTJ1SzByL2YwZ1BxQXB0NGNyNndVcmFWUzFZVjNVNVNSNDZGaXpYT2pvVDU4ZFd4aXA0djIxdXNlZGhiZVRzMWxwRGEyaEdHMnFnSWU1SXBQcEF2K2M2TEk3YjJBZXRqQTFyVzVXMEl1dVZoeVVpbjBKVzJIVTQwSTgxQ0lwb1lrMVZ6MTRSYW9NL0YvMytTS1JudklJWk5rc0loOHlKcndBMEg4SHBKU0tsQ1h0b1RUTmVLZWpwenlyWGNOaEphdi9zWGErNEJjUGpET2Y3Lys0L1dkSlVoaTlVYUJrRUhjYnhNczJMSjhXcVVVZDIxYzBQV0Q4a21EZ1g3SEhPbXJZbXFWRy9ZcUdPVndqSUwwZktRS1VIbWVIOThPbk9Cc2FZdjQreG54YURXWi93TDg2cWVsSnRYZ2FtSkcvTFlOWWExLzh6YWw5ck12WDNZS2doUnFZckJnZWxPUVlYK3ZjcGpPWWg5blR5UVR1QXRqTGJYYWRmYUdXUFBicWFmQVVIMFBDQ3R5WEphN21ubU00VjBtTHA0a3NlTXE5VitPb2FkY3hsdlEwd3JxOGVyYnI2V2hRcmdLemZ6OTRPS3JVUHNldTR5UXNMNlZFbVZkakdYemJOdng5cXdUSEI3bHphVjZoOFk3cHZhdmxTbFd1NDdORFJoTG1XOCtUQ0lSVmFSc2hUaHlCRUU0Y1Y3TmQ0aVBwVXloN3Jlb1lSV2ZvMlA5ZTVsYmRuTjNod05oSGtwcXdsVzFCeXBReFRlcGdaL2llbzY0azNmUElqQStNWnYyKzRSenJCSytxa2YwSm5TKzZxQ2FQSDkrcStrekltWHpqaHZTNjB2M1d3Wm9oUjZSNkdCKy9rRVZEWVpjZHc5OWdhSVl4MnpXTWF4SitXL1JHaTQ4RDJVMDY0WEZvNHdwT0VKZ0lDejZldy9HUk0yVHpiQkdiUFNkMHpPZUZ2TW5ibEt1TGtGaDlhZlB5WDR6L0lUQzUyZU1kaXNidWZIYVYyc0xoZ3AyNFdEVldzY2cyWG5ScTcvQjM1NDVoM1hVMlhGWkdUM0t1MG5HRjhvUTBiKzlVSHYvZ0JwajNqd3E0OWJzbzF0RU5wZzhpbk1BRXJOZ0xOaUFoSTh6L3N3RkZ4cFV6Q2xCNW1ocCtIUGROMXBBeDF5a3AzcCtYamVmVXkvYVFUTVMvWmJNNS8rU3E3OVVXMkdWRHI0cHFOZy9McjMzVDAxL1lKdHZETzQ1K3kyeHJsMllPTldsS3VnWXYvdFVvSVgzdGZldVc5T2N4U2FaSDVpNFdmREY3a1UwaHkzVHdQRVhITlVLMExvNWFBQldmbmtTU2Z1aU05ZXVPN0RiWW9aVndqbVhwbit0Sy95cHUrMFA0R1oxMzJtTXdNblNWVTVScFpkckw5VDE2djBIS1c4WVhidVlVaGgxQ2UzMXEyQmhjYlBQRU5NcEZQSWJsZnNoRDRNNFJyRHNCVXNsS0dLVDNNREtlK2ZGZDY1Ui8rbGZQS1VlM25zZHlUd1lZS2p1SmxlY0hYT1R1ek1LeTZwWU5sdDE1WXczcS9YOWc0eG9ZeWFiSGJPK1JEVVNRNHQ4YUwyYXdYNitnR2IrQWZIV2V2Z1dWLzE3UVZsR3BXNUNsQWtlQ0RpaFN6eWpXQzJDbG40V1N0ZWNaLy9wVlhqeDcreFc1VHJjRDJXeEJ5Z3llZUU0aDhLcmZCQTJDdGlKZXhLdDFyaHVmWm9SaDg1eW5EeExiWURpRlVibkhnOW9wcG04Mm1HcWJKbEZycnBseGF1cERabnBZaWo5N29sUlpKb21DWERrdEVQZ1h6dXVTTWh0M0NyZ0ZZUDNwQXdFMFZYZ3hHcmpSbDVhUzVSZ2V3bHpuRGNCcFJxWFNORUhheVJNZFJMMlM4ZVN6SXp6dEhHMktEaDh6b1NPWlQrUTNlT1NjZ3VUeUdTQm1zZEs4WlRxb1kxVDQwUThzOUJoYTRMZ2MyVjAwYkhNeFVpa3JiL2FLV0RQeWkvWEE5MDNZRHFsNXBjYlN5eGNmQ2tiWE1wM0paNzZJdE5aWVFsU0x3ZmdmWlo3VWV6dWVjSGg0RURScllEOWMxMUJRcVhTT0VIVU51ZktWQ3hoc3lNNWlXTGlLR0ZCczhPaWJmRi9sVWZvTzM0d1FrbDlNUUtZT1Y3alhEYVRuTE0yclBRUXgweEZLaWR1TTFSNlNtWEVwY1R0MWF4d3F4Ymt1bXRsTzhZbVl3eDFMMVNpc2ZhOUR1K3VrSDF2ZzR1YXkzWmUrTk1XT0hOanZublNNcXU4V1VaNnp0bW9GNlN2UDJTSjUyckJxSFByQ0JoYkJqc01kV0ttYThMVzJyNDRRSHVjSEQwNERmRmZsVWJvTkhqelgyaS9nTGtUSlk2VjR6dkNoZkN1N1lUSFRZTW5Ha0h1L05PbHRTTDVtTUFHbW1YbGp0MkhsS0lkYllHcnpTcXF3M09XRFBOTHQ4ckZ6V3UyYzlwWkJ2WlJtbWlvM0M0Snk3WnNxbHBjeWZpT2R4RjZxaVNRZzdlYklqUTRvWkh3aG5ubEVKaWhpcWZzanZ5RUsrTEhQNTdBWVBqeldjb095d0dDSmxzTks5Wm9oMHJvOGh2K1RrL0h0Qyt6UHk2T1hna3MzVVRIVU9sRCtHdGdsWTVabzhDck5BTjdUb2xUYVpsTnRFL0NTV0RBS2xqelgrVUIwcGFsWTdGVGtRRUZ0ckdydThjQ0RDVWduU203WktHcWtwZ0owS0NpZHBMbVk4NVpuSndzRGRSRFZXeENncEd5eXBrbU5vOUF5eFpJY1dJR1dvMHYxbUNHTjU3QTFmZmFINENvZlN5TFp3Yy95Y0xZYzBKZXVpMlU5SGRlVjMvb2ErQXltb3pGYTdXVUhQazRHOTBpYXRKd1MxYWFiTTB2Tlk0MWsxNGtKcXZ2VXJZY1ZXb1RxSjc4WG9Xa2xoczlyTlNucnpwZ0IycWtpY29MMlk4WlN4bi9yNnp3N2M3R2hLSGZtMVZYak1iZkFBZUxLWWtRQXBPNDdoRnBQeW15Ri9HWkRPbnplc251ZkVDVlZIN0lMVTc5WW9oR0lkS0l3SHJxbFN4ZjBnNEd5bmdzUlF6VjVwNXdmeW1jT01PbmJBbXlEUE9IVHhvUHhRQWhZYWpMM0dhYVRNMDNxZE1kTW1xclhRRkxNV2NnRG9IY0lBcTlreHVHTXJsVEFPcCtDWGpFQml5TStJeklUV09KbFBZV3ZiZDlnQlFEWTVZRm1wbGpKWTZYNHpSS1RrbDVQVVhlRHpNM2RjNTFHMGQ1dkwyY1ZLZSs1c3VEMEthNXYyRHFjUWEzd05IbWxyUDl2RXcvd3VqVEVoSDdiUmY1TTlldSsrSHJiMjhmdnc1aWo5VjluWFAwNi8xUGkvZFlzcUROVEp2UUprN3pPT1dXUmJyYnIxclRFTE9tU3hrcDBoNllXZ2x6RGVsaloyYU9oODlYdWg0bi9ENjNYeG5LLzI4VDNHL3RhbkRVb3lYOGRKb0EydzJxaFlLV1d3MHYxbWlBMG52OXl3MTZRWHErcTN6ZEQzMldiMWo0WkkxaGFxSHZyTnEyODFaV1RKVmVjckh2em1Pb3dLOEVpTENhR0xsdDRwa1UrcG1WeVJvMkV4Y2E2L2xlZWlWM1dhc0pNSkwza1NFcklqREtXd1BhaWhrcDBnS3NNaGxURGVsT3BiMVJTeEh0REZkM1l0L2pCVUJTMGRZL0FrU1Z5Rnowb3JwUXhWZW9FWjRwaVNYMlFhNXBwSTJaMjM0RnNjZFhiOUZmazM3VHYySzltbWt5NU5PeWRhR3B3dlRLdEZOZDkwWXlBZWFUZVBycno1TzVlRmFUL01WNG9CM2pyQyswWTZ4VlQreFBWMDVXL3VlbGlieVR3aHpLR1lieDNtbWx4QU8vdENpZHNjVnF0a0o0ek1VRmdsak5lRmlWbFdNY3N1UHd3VlAwMGpYSHdIL3p5NjhqRE5nMTVka2ZzZVhibDZHWXRMRVJ1VlVvWXF2Y0FNY1haR2w4VTI1MlRpbGVsMThwWVBYVDErVlk2MWkrNVJRNjY5czV3RCtRSDEwT1hGMzMxNGFJRzB3eFBLOWhpVUhLVUFWL3p2ZHJhVHB6NGh2bkRpYVJrS1ZNSE9VTFRDa01zWVArQW1OdXh5eU1NVUJsZjNQQjhWVWdZcnZjZ002NXh2Y29QZ2E3NTgxemtSYXZDMXFzd3NtS05neEJOSUcwUjdwL3hjcVI2YVR4MVVaV1pCM09DNThtb1k0dGl3eWhnWGEzVTIrbzQrZElXVW9Vb3ZORVA2UWpYNzVuQjhiaDhYdXpJZUtydjdsbUxTazVrVGlXTE1zYldjUk5xUXdlZHlQN0prOTFvSXR0U0dlekptRXhtbVhNN09NSlJDY1VzWjM0U0pIWS9mV2N1bERGWjZzUm0rZm5EODNsQUZTTHdMcFh1RTMrd0drdXVVWnlHQlZJWkRPNEcwUVFQc2xlMFI1dDRhUklOK3ZXZzlFTE1DclpTZGlyNG5hUzVuZk9wOTdFOTNUMEsyb2srcGxNRktINjhaYnVxRGhBcm15NW92aUFPaE1wUy9PRzJ6bFNmYUliTHNGZTQ1UTNwYk9PTmh4eUpZVVJ3YjR4WGp1TTFqa1hMTVptait3Tm5sZGFqYTlqajhhNmdSYnlUeXBqNWJPZmtvYzJQeEx6NytPTmdKRjJTTWpJY1BDc3h4U0RsdU05d2JmVk0xTmE3a1lTaGwzakRrQzhPZXdIZzRhWTB2d3h3SE94NE9DMEJqWkx4Z0JEOTRERktPM1F6bmdqZVdmcGtBUFJqUGpyT1EvbWszYkllZVBoUXlWaHZuc2NUbzdCVHltV3NZSytNNTZtV0EwYVVjdnhsK29sdkdjVWpiZnh1WlFzZ29wNGN6LzU1Ung2cmxmOXZsNUNSSFp5ZDg3TEV5SGo0c01FZVgwcGpoL3c5UW9oM3N5S1R6N2dBQUFBQkpSVTVFcmtKZ2dnPT0iCn0K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ZHlBOUlHRnlaMjFwYmw5M0lGRmZkeWh6TEdFcElDMGdVVjk3ZEhKMVpYMG9jeXhoS1NCY2RHVjRkSHNnZDJobGNtVjlYRjBLWEZ0UlgzY29jeXhoS1NBOUlIZFJYM3ROUW4wb2N5eGhLU0FySUNneElDMGdkeWxSWDN0TlJuMG9jeXhoS1Z4ZCIsCgkiTGF0ZXhJbWdCYXNlNjQiIDogImlWQk9SdzBLR2dvQUFBQU5TVWhFVWdBQUJqUUFBQUViQkFNQUFBQ1BibkRNQUFBQU1GQk1WRVgvLy84QUFBQUFBQUFBQUFBQUFBQUFBQUFBQUFBQUFBQUFBQUFBQUFBQUFBQUFBQUFBQUFBQUFBQUFBQUFBQUFBdjNhQjdBQUFBRDNSU1RsTUFacnZ2cXpMTm1ZbFVJa1IyRU4wcFJEYnhBQUFBQ1hCSVdYTUFBQTdFQUFBT3hBR1ZLdzRiQUFBZ0FFbEVRVlI0QWUyOWZaQmtTWFVmZXJ0bitudHF1Z01wckxEZk05WDJ5c0tTQTJyRXdPcHo1N1paQ3dkQ2JMWEFUL2dQOGFvTks0ejUyR29wWkRBUXBqcEU2TW0yYkxvdGVJTG5DT2h5ckZrczg5RWRnSTFZaGFpS1dPeFFoRUx1WnRkSVptVzIyeHBZMlJKUXM5dkw3SGZuKzUzOHpudnozcHZWVmRQYm1zMzdSOTNNa3lkUG5uUHluSk1uODk2cVNwSjRqYXFCaisyT1NHSCtoMGNrY05yZG4zOFNuN2FHYjQ3eFpvNjZvd295V0I2VndxbjJmLzVKZktycXZYa0dhMzUzWkZrZXVyNC9NbzFUSlBEOGsvZ1VsWHNURFRYSlJzMm5rbVErL2ZaZklJMDgveVQrQ3pRNU40YlYrWSs4SkQxNjQ3dUhET0R0UjhiQVRldDR5RkVyeHZ5dFg3bktibjNSUnl1d1R0ajhIRXY4OFMvKzNpL2Y5U01uNUQxMk80a0cvdjZBOGV0NmY1amU1OW5HTU9nRnVITnNyYURsSk9DcER3aEoyTnRQMHJ1cXozTXM4UnlYN2ZFcUxtUDcrRFR3UXNaZTl2dWYvdVNIVW5iVUg0THE1cU5ESUJlamJqNVczRFpzeThTQUhmM012UTkrOFhiR2ZuTFl2Z0g0ejdIRTBUVUM1a2lpL0tYcm95ZjdTWElmWTYvaUJPZGdXRnZCb3krd1o0Tnh5eEF2c241Wjh6QnRGMUwybUJEZ1k0ejkyREE5ZzNDZmE0bm5mKzJkV0RmaXFoRXdXZWNaZXlvQXJRTGxleGo3YVlseWdiRm5LckJOOHdOc3lWUkdLTTJ6MGMrNXhQQVQ4SXl1NUdTUGpjL2psSEJuUU9MN28ydW8yU2k5MTRleDVDSks5ekQyVGQzV1kyeEZWeW9LN2VzVkNLSE5lOGVobU9WNDgyMTJ2S3BRRmhnYlk2SW1xSjRCaWVlamE2Z1pMcjIzR1J2NWpBZ0x4Uk5tRUJoVTZBWmlZaHdyRmgvNTNGaTI4MG1DaFdMRGlBSXZYemExY1pUT2hNVFJOWUttRW9ubnlBbFZnemtQSjhMemtBTzJIc1JrTmRMRWVES3FTY2FldGdZYktqbTAraFVYejRURTBUV0tKOGhxZ1ZsdldOV1RGRC9EMkovWi9hWmQrN0tiTXVVbTI4OUFUbHdkakNNMW14K3c0NjdOUXR0MWVydnBaT1V6SVhFYXQrRWhzM2UzblF1RmRNamhUREhtUG5GRExudVV3L0lCcHNZNFJkdHN5emZFY0xBV1krNXo5UjNHTGcxSG9oejdiRWdjWGFOOGxsVHI3NHdhdUpHUXUvYVVZQ1hxSy9KbDk4a3hIZDNTR0JmSFlNUFlKYmxPbmlEQkNqOXVLeE5WdHAwTmlhTnJCRXpWR0ZCZ1Q5bDNaK0VzUWJHMk5iYXRScEpjR0lNTmcrOGZkelZDd3JtUTBXcG5RK0xvR3FQTlltaHZKQ0gyenBXNkxRYkcyZ1piRFIybEVxODJ1ZzBqTTNTT0UyaE1nUHFWWTRjam5BMkpvMnVFejlnSW1QTnAzbmlRaG9URTJob2IwOE1Jem41ejVNM0czUjZQUm00WXRBQ0dhZkNNU0J4ZEkyeTZSc1I2d1BNVUEyZWVyRnROOThMSUp3RDJHTDFSWHpHc3djbVhiWXBVM2h2RDJiYWhlVVlranE1aHB1UUdsaEJXYzY5QklVTVBlUUhrNHVoUFZDekJGa2VsaHJVdWY1YmNHOE1UVWNQa0daRTR1b2Faa2h0WG9nVmlLVXNlcDdmNStKdEZTcExXcUhIZUlUazU2aHFFQlNML1hzQ09aMUYwaGgycWNrWWtqcTR4MUt5ZEVMbkZXUDVaV3cydUVaQ2hkMForMkdnelBUSGl6b1UyNFdzMlFWNCtDTnMyNWZyNUFXZEU0dWdhL3VrWkw3U2RQNS9DQUxDeWE5WGo1TStEcXZzVVkyQ3BXaTF1clc3Qk0vemMrUlEvYkdQVmZVTXhmQ09FOXMzam5Wamk2QnA1Wlk0ZFF2blVXcDRxb0xrTlNBNExPNUljYkJUQVlMUmpWdVJUK2ZXUHpxSHpHNUNUY25sV0pJNnVjZElaSEtMZkFTeG5ONDhQYVBYM0oyWjlwcGluRlF4cGh1eHZDcWxSRXBoOVBnTmtjbzJSRmlON3dMTWk4ZW01eGd2U2wrVzBOM1hMTDloS09XRjU3bzcwVHNmeWZ1UHlpN3BFYStGOTZaMWJEdEg1L3lkOWFkOUE1bTY1OVIveld1M0RiMkxmV0JJTkUrOUxyL3p0ZllPVS9FYjZNa1BlN25La3Vsakl2bUxIRzJvcG9mS1lXWWJBdEcvZi9KVlhESTdlc3ByQnpGVS9kUFg2cTNQQWVrZ1NsK3VsQURQZ2VVMVZ6SjFjdzZqSXdFOVVPaXNTQzlkWWVHZDY1Vys2cXE1OTc1dU8zdmlyVXJZSHYvaC8vdklQWEVIbDlWZGYrcSswdkE2S2hoWVVmbzVkTnEvSnpjcXY4V3dIbmV3WFVGVGcvNUd5Syt6Ui9hVDJ1eEl5ZzZIb214RUwrTUlOdTk1VmVBUnBzS09Vdm5uNkh3V3djNVJ5VG1vZHhnYnlvZHdmNFJVaDU2bld6NEc4K2E1Tzg0anhGemZzTHRZSXZpS0YydnlwVGtMZ0ozMzREbXpSZy9OYXNJaTNYOHVOc1hZZk94cXdGeWZKSCsvYkJGc0JLNVdONzVZUHdQT1NDNklhZ2FIVjhWeW5JL0htNWUrOCtjMTNYVTIvbTJ4VDZUdVgweFc4UjNOMDVlRTMzM1ZaQkN6dUd2ZzY0MlZvMnhhT2pPZ3FZOThTMGpZaE9oMXQzQzh0aTBOZGxBcTFMTEQzSkhYOU10Q2VNQlV5RGpBMDJvVkUvajNKd3VEYlNVY0ZyczQzazAwYXFuUDlvM0NQMnd4NWZEbnRmeWUxelVlU3UwVldNWE84T3N1L1VMUjNoTVhqYzd3NHdSNS9RektYbXJURDVmeThwNHNad0YraVVIc3QzMFNIUGRXclJpOXZ5dUQ1bzBueWJ3ZldGNlB5MVBFWTd2RnU4cVhqL1JsM2tFV2ZsM3E2KzBFZDhPeHBhUUc4NjRHZkNIUTZFbStDWmJyZ0d2ek9MWkUyaGJpTWE4eTNmM1Exd1JmNVRXaE01aHZzaVc3eWxWUitZMU82eGxUNmovWWJhcW95S0JWYWFDRStMcXF1U0NXZUlYejYzUWFQelZTUWNwdHJEYzdqNVBVSjlaUmc0V2cvT1FjRE9IK0UyZnAzdGxSMXZwaE1zYTFVY0xJTnQwbXhMVDNQdDZZNHlsaUhQM0hPZHN3SzUzSmU5M1J4R2NyWERpQW1LR2N2a3I1NnI3R1owMUN0ZmJ4S3RDNXdyck5VVmYxK3hyRWFhM1gzMjRRWGJZVW81TkE3eFRMZmJ3bHNBODU1Q2lWVWhuYzZFbi9obGVDWnNXKzhKL2w3UDVDaWNQU2lKV1FWdHhEc1dIeUJuMWFOdXgvZkI2czRsbHZYSE5mWll3UkR2TnNpMkVkK0diMlBrd2VlU1daMTJweEIwVjI5aFZvS09oZlZKQ0ZlY3BzZzQzaldpeDhPL0p6Y3BnN3dPemJMdk50RmVPRWtYazlxdkFPeTJnZnVlSkM3U3hpOUg1UGpEOEJVQTZiWGVDdnYyTVNUNGttUmdBRzF5Mkh3SFp0elhuTzZWQnMzVmt1djRVQ1ZBWSttRyt4UU1xSnUwd3lDMFZVdjBkMUNLdllFRng4WktLMkxUdWVEWHR3U3VMbFBoQit2TjFNSTd1YXdUd2c0TFlueFV4Z3k4dE5NOUFXM2RYelJ2U3VLY0kxNW12eUVVbDg5elZoWU5uaDdoOEhPNklLcWo1UEdGc3hicnFoNUZJSG8venhQc2VhY21oWDB2VVo0dFlFMXByOWpGUlMydjhaeGVscTg3VVB1MDE5QUFwamczU1Z6cXRpUXd0QzdEalQrSEdGMDJDUFQ4a3ZhMndnVGpXWEErSHEyemd2SkRIRytxRGlYWFo0MFhheWxWblRJZjdadC96VE5ORFZjRFFia0thVW10Wk90VGF5Sy9Kcm1DNXluRDBBOUdUR2dIN0ZDS3pSRU8xVWMvazVQTlM1NXVsRlc0UUdmREhScUVzUDZsZ1NMMkxoSlhoR3QrN0lJMTdnb0U5Nm1ib2U5eUJtSExyb0NjNU1kVHlDNVBRY2w4Sm54b0VpU3ZsdUxBdHlCTWxQWTVockh1dHZqR2wvOW5hTHJYZy9sRmpzV2hrSSt1OHNSR3YwRUtSSWJJUFhoZWFUcWhWR0ZKc2hjMWdEbHB0VmtqemVYQlFwb3pVZ3Z3YnAyU1FKZHpza2FuUzdWTDgvU0N5RytMSVE0bG9PSW9ieWY5bHJPRVJhVXFjK214Yis3QVA2L0xjaGgvcDBORGNKUzF6dFFDSEFITEs5N0VERkl0UjQ4L2J5ZzNCQTNTdUs2V2dCZ0pwcjlWRThWWEdPdkx6anNhYVhCZFE0RkRDcGVFNlZ0ZG53QUlHeU9PNWdQUlNCNlB4c2JBR01BMGJpb3BBZjViRkpRUzFuaDFSZmRyVThRa0JPUEtSZlU1OGwxS2J6dEFtL1Rlcm1ub1RNTHpPUUdHbmRvN0xiT0VNbDE2NGNBNFlJNVM4WmN6Zy95WFRCYStVV2NPZFlwMFRGY2JrWElVUUlqZlJjNHJUa3JlZUxSVW5HQ1hvcTlaaFBBeEpGaVRuYUJtSzgzYlVHSzNYVElvVTVQNGtWdDVnajRxNUxOaGpiSWxEMTJSUUlQOUN6c21LTzRoanJRNkxIanZTMXVNM3lhZlNqRk9wamlrYXFqZkJNVEIxSjA1YmRjRk5LTHJtWGV4LzVBNUYwUmRUaUplRXg3Z1NZSnNuTHYzemJwUEN6MEtkbTFJeVo0YnhuMTFJQWhrNHFvb0NhUUJlZE54WGs5MzZVTElxVVhWaXZYT2lYMk51QkxwVDNSQ0hWa2NGb3liS0dsT0prelp5b3RIZHpFVUpBc1E3Q0tCYXU5QVphdHFpckMzWlNaS05ESjc2Y25NY0s4dEFoa21SdVM0NEVxa0dYSTNRUTkwbHdYN1cyVFdtR3hFTEFXTzc1S3BVL2N1VW8zSHdyQi9aZklVL1JjN3FuTUNvSDZVcmJIN2RDei96cmV6ZUlpODFPSk55TFhFN3g1bWg0aHdNcTU5NTluL0p5R0dscmE4OUdMVDNCN2lidTZOcFdlU2NzeDJTSjZLTTVsVU14MkFkRXVFUys3b0ZkcHpTN1dKdUJkRjVTdlllT2JrYm9qbHhyc0hUMFBTd1FGVFBWdGt0YUJtWFVPUVZEZWtFM0QzOEN4TkFlbmI5aUJndE9sdUhKNkVtT1NoY25RVWFtMHcza3pKYW1aTmtUYVpjNHhFQ21sNWhmbWRaVVhXcG9PVmIwb0hNLzdzVWp1aHo3U0N4dGF3Wk55U0crdmFpQWlqQlNPd3F2SVdoWXBFbXdyQS9ndHdUMUFBKzJQOEd1K3dKQVd3SlIrSjZodWRJRWw1aG9mL3B6THVhY0xSeXY3Z09aVXpISFEyaUVKT3F4T1N5QjZEMlNLQzg0UEhYcFdwYWZFNTFuc3J0VkNMeld1T1BVaEtsaHh2THNtU2w4dkRVR25GUFVVSmRhT2psQWlqNkF1YUd1Z1ZXTkRjb3JrWkkwWElhaytxMEkyc002QkxRdkljL2s4aXFUanViV3VBWWoxaTI2NGpJSm45ZWlpWmNoUGVETTVBbDNRcUtEZXU0UmFKN2Z3dzloMS9pRWNhb0cyWGtZcHZOTVdrY0lGWGc5NWdYTU9KUWphbmk2K0tNcDc2bzg2OCtZd2xLRHJMWjlHemhiQVg5ZUZhWkhmL3lQN2JvdXBwYVlYMWlZRHA1S2FaUmNhVkVOQTk2NVVCNEN2QjFFSVFEcEZpVHNxN3NDTzVGUmNOQ3R4YWhac3VNWWhaNzFueFFCWTNCb0h0aXdnajBXWE9CZ2ZHa1VCOHZkTlVod1dvQlhlaE9DamtyZ0p0ZW5JOXdtQjdLbUZqanZyR3UreXVZRmI1akFmRUVndlZoV2V2MU54bGhZY0hROTRKMzFPQWZBeUlQaHFKM0Yrb0dZKzE2VWRzUDNzTURVRG5LTDZJRHRUYWxDdy9CMCt1dTlDcldYT2JUQTFoQUc5SzVZcnBHbFVFMm9nd1NWWXJRbWFWcTg2NEZ0V2ZhVGlLVXJjVS9PS2dweDZmalFqK0UrTjZyVnJkSlJkQUFYTDlqV08yYktBUE1BdUN3SVdpZ0xrNzUvdEFyYXR2QkF6SnhKNXN0TE14T2Y3bGtIQXZab1NPTjRHUjZXeEVKRjFTaWo3dzRzT1pWRXVNQXMvaFBxQjZzWTc2U2l1d1p4ejlGM2xmYk5kRUlMSnY4cXZCc3NHYm80ZmxvWGtEUVV5LzJTRjBoQUd0TlBsT0RSNktHZmIwMXAwb05EV2xzVTdWWERuSVd5RFRsRmk2T2tTSDdyNUFXV2JtOHVhRnloYWxiVnJBTGF1Z0VqaFJlYlVzb0Q4WENlUG92b1UzUFV4RHpSOEtIRW1kSnd1NkZRS3BzQ3JFSHBLT0FMQW9YVytKeEVzb1dDVWF4SnEvSlV2SnRxZ3RtMXFXSVBzdE1scTB4c2NSYzUzaCtHWUJOWWdIRERHK3FaYVVJS3VNcFlHY3V6NnJ4ZWdDM0JkeFRPOVFscm9xV2RiOEVuL282VC9tQm1hdkhuTklpV0xsQnBha1doUEI1ZzhhZ0RrZENUbWpHQVZGSmtFKzVUS2FOSXR6V0txVmhLZVd4d1NIR2NZWnM2US9JamVMVHRoOXFOb292NkN6dWNXalpmTjZ2emYzNmNjQ21mV1JyZHB2SVR2SUs2NVhlRXMrcWdINDIrbzFvN3Boc1ZFTFdhSkJlWUtzV2JlYm9OdU0rTW91dFo5WUtVM0ZuZ1BIR1ZNejJwVlJWaWpLc283OVlQYzZxWG9UQ3V2WXNRMUNaY3JwSVhsY1EzbzBYK0pxZGVkQ1c5WjEzUUJXWURSWEFLTHFSWkw5ODBYVGtWaU1TeFk1ZlkzZHd5RDVoTTVaV2s3TlFFUmdsK2lMaFNMdHhUTGlBZ2lsTFlzWUFHSzZ1Ty9tMGplTTZRbXphN0gzNnNVQ3A2MHpUbzVOVVJaYzN0aW1kWlNZL3hkMVRvd3pvVTVPVlRnMUNUcmZET2xOdnZVYm5YSmo2TUlXUGRVeHdRTHlFL01Bc0pyM2xEbzNSZTYzdVpRc3l1WWNSM2IwSC9OYnFOeHVSSFl3RVZPMFBPaHRTdXdrWUNZZk1JUUlJOVoxMVdFQzEwK1NlRlVKSmFNSVlaUWFmSVpIRnB5TTUreFFyWEhOU2dJL01sZmw5Y1BxRE9KbG1WUGVPblRoMUt1Q0Jqbm9jRFlOSEdGbjdTVzl5dHAzZE9uTlhUd1ltWDlCOWE2SVBwajl2WE9GT01yb3ZCODNRMG9hb0lSUkN5cmdFV3NxUTU4UzZLNzdCZ2JOQWpaVW1xTllkcVFpK25UTlFQTmxmS0dRaDM1MWM4aFN3RE5UbGVXSWRTR0xNcWJaOVdZSFVpU21kdVJlTzFTOXlmWHlGQ2p0aDdBWFNydzY1eFJ0QUlOZFQ4VmlTVkhteUpJSHp5VjFBWFg1NngxMHVNYVdJT2Q2K1djVHN0MkRUOUt1UWJNSkxWTkV0YzZMTzlVM3RxVzZ4eXczS3gvMjJhVzArZ3BGMGZOV21Dd2xHbGxBR1ZMamdmNXJMMEtHcFprQTI1Mmw3cmFuNXZtZkFsY1duNm0ybUVCMmhNVnpIUFBaOTc0WG9tNHRJTm11NEcwM3NMMWNwcEkyV0cyUTJpZGVPN25rU0dndGY3dCtLVE5keXFFbktiRU8yS0xVVitqNDVoOXNNUlAvaVZySHRlZzNHTTF4M25MQnZwUmNuMGN3TFltWUQxaDRHZWpEdG9RRmRyK3JVaDhONmZ1bUhWQnRtOWF4bTVGY1h1enNHY1dNNlFJaDdJamJrMkhtdDNGZWlmQW9HZExEY3NyVFZzUDlrdVRVWEZCMHptcyt5QTNYYnNGZlE4c0JVUHVETllJcmdHcnRZT0VKRXpMMkcxbWtMb2RWUXc0dUhTYUVzUFhhWHVKZHh3ZzJoSkt6WFhENSttNWhqNmdnaXIxRHFOUk5MMkd3K0lTelFuSlF4ZUVYT01GL21GdEJ5U3dZemJNOWdKamJ4Yk1NL3FrNVNRT2xxV0JtdFVGZVZkaDZEYk13TE8wdkFiYVZwczRBL0tWZklhU2ZIZ0F5UjN2ZGJyMnJBR3RGVkxpT0lweStsVldLQ0lxaFJ0a1drdTJUTFhwT1FFenJkV2wwNVFZcVNlbXBvYm9nMXhnRGJ6WmE0TEhOU2hiV3MySjBMS0JmcFJjSHdlZ0RReWQxYTYybGcxcFRvK3FDcDBYS0VZUGJHTzJkeENTU01OWUJNYlhKMUYyTnlzdDJMU1Rad3lqa3k1UXM3cEFzMHFTRWw1QkxKOVFrVnN2bDNSU1RWaWp1cXBzN3JYZlR0SGY1c3EwNFN0T1pvWDBhQ0pzWEp1ZUx0TzA5M1ZORlhyV05nNndWSy9rQ21HNCsybEtEUFZnQjhwZlNPVkdNYWNUVVM2SVBySkhPTHhFVXRBdWJqY25Uc3VZWVJGS3JvOE53TEVKUHdPZ2IrRHB1REtodDhZR2RjcC94ZzdvdlFhSmw0aFJCY0w4R0o3dDdZQkVRSnpka0VWN2dkazIzY0NnRHU1V3dPQUxFdGVMN0c1MWNmTXUyWjY3b1VOK2JVSFhmS2FVNjhwUHg0eGNWanUrbUc4bitGWUwvM0htYXhKZ3I1QUNCR3RZY2JDSHFFQ3ZXb3VtRzFTclF3MC82VjR5YlNjb3dmOU9UMkpvY1QraHI0VWlhMGI4bXJRbnlqSUM1UnFrZ0x4MExkczEvQ2lsZW9BZFN3WGluR05Gb2s1S2I3RjYxbElNWDNEMUxUd1VFVjhLSDJ0WWs4VTdwV2JSWDdUbXQyT2N5MW9DNENWV25OK3g4RUhMNnBKcGNiblR0UU85WG1vUS95SkpYbmFyWFJXaDZTMVZkdTVnMXhOWE9BbzRYSk80c0xOclRqZDZhclhoUXNKcmNDczlkYm9YTFNVV2kxaGp1N3J0SklWVGxiaE95K0FPcWFoSHRuUmdKd0VlMTREeWdKKzlXclpyK0ZHeVhadzZVc2hMQW5CZ1BPOGdNMjlBb0V5ajZGcDJLTkk3Z1Bwa1JPVFVDNi9oR0hEeU5SY1Z5N3pPdlhwV1dMSlNjV3N4ZzgrUmppUzFQVEhabjk4WEpLMHVtNkxsczExcVdiamwrZ2JkY2YyLzlMRXdXS0ViWDNYMHlpd2dDVDBYczNYODJmUXRzbVZ1bFFwZjBzZnJRRnhTbmVnK3hkdXAxRFJ4Z2FyVzFUUm5YM0tGVkx3RENmcDFDRnI5cW90dHp3YW41Y1FSVElwT1N2Nzc0RS9CYmUwRjZhMS9JRWoveHVXM3l6SG0vNDAxMktkZWt2NUpYOWRQVmVJRHNwVE5GUXlPZ04xTjZvZWFEY29NOWJTcFZRTVBoZkt4SVlFRzlLenc1MVZFYjRnTGs3UXMwSHVHVW4wbFQrRjJWblFkNzdyWXNHQVYzQkhQeUV1bXhaSHJRVDR5UXFhdTdMMXBVaGwwMDB2b29wRWFhbG9EOGtWQlRiNG1NaERpMjExa1M1dGFhbzNyN1NPQjB1TlJkRWVScHJBcWhsNjQ0K2dIUlFtNjF0WlB2MkgwWnZaeTNyREFzMDRyc21PNERkR0ZmMDR3T1FaOS82UmsxZWpMUHRERU9vcWNRd0ZDVU42VmpjUGZvTHByb3RmbkJ5L2RFaVZvZGtWU1drZ2hLcjhPQWFrTjNranpzOGZ1YkF0dkpESC9US0J1VzhiMFFuYjgvVzBUS0U1VllrVFhwNUlCS1FUR3RKRzArNEk5L3VsekRTamcwRUlSeFpZeGFBQzhLTGsrTmdEbXRpSHEyOFpLT1ZNMjFsQmwySnphSFdEQ24wUmZ1UXIxOHRQZlVPYnBQTTIyVTNFSXVDU0hSLzgraWp1WHFJNG9SZzQ0SllPaDFVVzJ6SFBEZitqUi9XbXB0alkzeDQ0YWtaWllia2I0R2F5Qi9EVVFOSzRSY1g3VkJpOU8yaUpDVFhNUHh6UmRVNDFtQlNESW51bTNxRnhQWWVvN0prZEpzczJIdGs4N2tJaDFOZWF3aFIyMVlieUhmdnh1bjdxRFY1M1ZncmE4RHRHQ1o4emJyRDk1QkY0YUZHUnFnOWNrNnMrWlUrTUtIMlEvMmsxcUhSMmk4UEIySGRqcXVyRVN3MjZlRVRPTHlUeXNPYXJ4dVFZVThLemlERFloa3BTVzR4cGVGTlBIVTFvVTVvYVd1cktaaEgvOXdZTWJDTUpNUEMxUk1VSEU4dll5cjIrYWRVRzJreS9MSW5TZ3B3SE9wU1hkTXpiVEVmMzVRa3R6VHpqcWJTK3JDNHBQVVF1UDNvMTFZSEpQUmRnankyeHFKbEJhQVNCNTNmWGQ1QlBjanBDUUgzUERJbkF5aVFXdkk2ejVnSk5BTE5Oc3FXOHVjVXp5c211OFJPLzRLK0VsUU44Z3lhNnNDRW5tclBVRjRtakVvUXRnakM5MlUrbmJrdm5PR3ZYSGJINWIwNmw5L2V0NzdMdGYvenFYcmJjQ0hwOXR2NE8rL1VKTE91MXg1ZitsWVE0VWgvZUxuM1U2Ync0bFRsVmlUQVQvelJpS21OKzF2c2NFZm4ydUFRV29hQXlNYVRFRExjYzF2Q2hhUTc0Q1VvZ2xBZC9Xa3pQYUcxUVV6MFhLd3pQRlExQnY5dmtRMW5hQTEvSFJNNE1haDZLbklZY0tvMkdTNUZUa0ttSk53M0szREJ6MUNvSFZSVzVwK0FISEJLSytzQUE2SXUraUF4UW1wMzlIV0hvdDNRQzRRMW9BTjdBWWRkVVB5V2JXcWJyTm5RMkNhYk52cUMwYU5jT2xOTU03dW1IaGwxNU5qZnJDeUt1eUlxYjNQQzE3OHBvMEdiUUNoZC9KTmZlQi9nQ3NQSmtoSThFaUtsWVBSY1E4MW1oMmtjQWZrVmZ1Y1gzVzEraFh2ellJRVVHTnlPQ2FUd1ZrU2xrSDRWd1NiZlI1b3lWRzJIcWRNS0pOOWdULzdyUWUyK2NhVUlCWTNqbFc2NXE0R1gyajdrWFJSSDBGbUZSZndEZTFsYllzSGZqNlZNSFU4azVCbHdmbXRNdTdXT3VDSXJHbzE0UzZGWklCWFZjWUp2dUhjSHpXUlFxMUkzeTZKM20xdXNnV0xzVkZyQi9USXFUS3VBeWpXUlcwQVNCVEVpZURPMnY4WFJOcnA1RU11dlR5eWdwUUlNYzF1dlcwejhPczlBTENzeGVsUlVwV0NCWFhKaFBtSldyOE8yTmJvb3lSYWFCenRMako2NXc1dWxDZ0llN1E4d2JRRy9ReFR3dmd0bHdSVVJSWEtnUkIvb1JtS09zUTREYVhuOFFjQ0gwYi83eGJzbE16cm5HcUV2Y1lhNHVaM1dGSDF2ZVl3TFhQTmNqUWR0RW1yc1lLdjdmMFRQT3FEMFhnRjN4aWx0WjVFL0lORlRMb1J3aEd1WnBxZGFQWTBrY0lFOFpzYlFjMGRTUS9XN3lDbUs0REwwVnZBZVZiQ3JWVW9qK1pvNHdod05sSFRmRnFkWkV0alQ2YTY4dlk2ZkJOQ1I2WGkveGxVNGxKdjBUWHhUSnlDTHhrRW1hNnJYUkJnSVFlN2tBcGZTb1ArQXFGTDA1cWYyZ1pMK0hmeTlXSmZWdTlad0oyMlpQVVdWMVkwcVZpNjJLZnBOeWFFQTVjWE5VbjhQNFF6eUduUk9Sc2RHbUZwRnpKWEFncmZWR2J4VkoxSUFKU2c5WkNFaE90bkxORjNTdVZrekZuTE81VUpUNEg1VzF3aGhHNzI4dUNkZkhwZFEyWktYQU04V3N6ZG43QXdUNFVtMjZ1akFrODVFQVlxUXlubElTTWRMWFVNYzgyYUVMbjU1OVFJMmpMVXZSaGV5dThUS2pyQ29wNHV5L0xXT05WYkFXcmx3Q1ZCclhORXkzOW5OVHEwdVBMbi9ESHdSYWwzWnlDOUJDRVREWE1Ecy9KT2tEQnpvVC9PS3J5UW9KUVFnYmY3cUtvUENUUk93cFFzWEJuMlhFZmFIVE5hUk9ISjVpZE1EVWhIMXVoT3hrdTc5M2M0RlgrMGRKaUdsaDRDYllOQzU4Um5yalpwd1ZyeWVrTlFWWUZnTmJSbm5DQmU2NERScjhFaUxuZnA5YVdFZ29CVTZCUDZpUGYwNVVZREhETmk4ZllXN1lzMWt1YWNLQkxvZ2tKb0RBeVZIbGFpVHZzWU5mcTZFT3htajNGZ1p5VDF1UEtUMXRxcCtEQkRnTEIwVG5lQXZzK0h2NFB1R25TRG1JdDE3OHVBdkVFYTVxVkFpdTk5czVKTFQyWkZ2VW5hOGNsRGtuNWhvS3FWcGNkYnBIOGkvWTFtdG0yR0haYnh2bHBIZUJGYkczdlUvOExqK0dnNm5xWGl2STZnTmFuaFhFRGNaVkQyMnVxZFZLNVB3RlVuRUp4UnpzNG9wU2FYdG1wTFQycjkwaUhITWc1ZUttclNaYTRROTYyS2JCTWk4aXp0M0lQWTI5MUNaakhHZ2VIbE9xWkdFVmlxaGZXOTZRdHdLckVDcHQwVEFBNFZZa3gxOUlFS0p1eFpiSHJpeVlKN3huelVaTlV6OFFIRDRwTk9GK1dFUVNiMFlGNFVYTStYY3BqRFFWQkROdWlEdlZuSUNHSXlTLzJRcENOSEozemZCSnF6U2NSNlBaVnE1VU9JRENzS0hCS1JmVWJuNHZjTmp2THN0SHBRb2s4SDNUK1d6emtjNEhrZmlIaHYvTXJla0Y1RzhtQWx5ZU85M1RPSVJvLzA2Zk1nNXNHWXBpQW1UZEFaODNwQUpyb0o2NzVOWlhxUkFaT25hRzRJMWFVQ2RibjRWa2NvY21PVFNPbWhBeDF3NnJ3UkhMeEd1OVQvNWJJMTJ3Q3l2aVQ1RE5RUnBzZDZrWVNVNjBXZXFjdHYwR1VmRXlsWVVBL1hZa0hJZ3ZHdUEwN0NQRVZUak9GS1ZQcW50TEx4a1BId281cWJjWitRb3VKUWg3RmJ2V1VzWmoyQWI3bk9nSWVEeFVmMUN1VEJ6c010TTJkN0R6Y29vRVpWekcxNVM1d2tsU0gvWTFrcW5QY3RjSStIQXFydkxoMkxOZmZaTXN3K1crTEJ2NFBITE5TRFJqRGRMbEFvZjZDYXRISEx1cncwVHAvZzdJZTNXOXdUY0syMkEvSk1jMU5iajB2cXN5b0Fic1NGN0s3cmlvbnlVUEh1N3hTNnhqdko0cDZDZUd0YytKOTkrWWpDWS9BTGJHWUNpcHBKZ015dE1OS3IyUHN4WlBQY3R3NnNxdHVwcGY3YlkwTVg5akVpcDQ4OXFBbkl2TzFKUG5xUnhyMmR4WlBWMkt6c05YTnpDWlQ3L3FsRkZvOWV0Rzd1c2tuM25VTGl1eWw3L3JIWE5ZL1pEQWtYQmZFb2ZYMy9USThBNjEvOTU5MGVUTjlaRkEwdkxDQUk3elY1Q3M0dFlTaDROdWJyOVUrV2RpanNtR093VlQrZmZybnNCbkk5VUZzL09pcVcrdUNnTkRuSFAxNTAvRVNuaWlwQUVBWnZwZ3FORzliblM0aUpYcXQydVZpYTl5ZGFrZy9jYm9nS0s1T05YNWNEVEV0UEI3VHZjRkI5cm5RL1FpMkhRTFAzOGZZVC9ObTU2Tk56a2lMaHd3WGFaZXEvRElMT0twNDV2NmZjZnRhay8yQ2FLWFBCbVBwaXFtaXRNMytQSmwvUDNTREU0RGR1YlJ2R3VIYTNFTU5aTWdTL3MrRS9Scm44bE1wZTZ5YjdWMjNUdzB3MkphRGtBb3gxVzZjb2dtL2psNWxvem05YnJURU96cjVYclJTVGRxbGlXdVh0aExpZWxJdytUMk12ZjNlQno4c3phaXBXdTM5aG90aXkrWXY0NzlxNUorVzBYK0NEZXpKOVhjSWdDTFpGU3NpWnV5eThyV2VNakNYd053ZDdCdGJkQkF2UmVTSDhoc0twMlU4SnNFU09XQ3ZVUzEvaUNlLy9OOUdDSUR1RzZvQjBlRTQxUzFZREhsU0JLMkt5RTdKdGI3K0V6VDR4QnMrK1pHQjhZemYxNDM2NUdaYkJpNitkWkhOYmdZMGg2OUlmaWRsN0FkTjUrUkMrMXNIYTFZZERvaWxVU3pTOUQ5YU1tSndETDdTT2JqRFZ2QTNjSXo5Nm9OZi9BQU9ocnVpOHdVaE1GVlVOc2tiWVBuN0FrTjhRalZiVkVKSTZuSUljc0U3Lzg2Ny91WC80V0RoR2M4S2J4VWZOMWppYWIyS25yZVczamwybWY2NjdPcGx6R1h2U1A2am1iS2IvOHE5QVJGdXpoQUFBQ0FBU1VSQlZIR2VydWJSRmZxL3M2dXA3UnFKZ3lMa0tQMnNmZmtxKzErYzROZndUNUx2TGNVTmJYejltNDcrR2xmc3dqdVBmMHAybXIyOFVkd2RlWjFlS1pMMy82aEd2SEI1WFplVHVWdU9YbTFxK0lQT1hWMnp1aVR1SDJEdVVYTEFjMVNCWExjSUpzbm5ZYzkwSFNrSG5wSWJVRUtHRGZFKzZ0ZXhKL1RDUnVjZmx3UTk4VGtQSmQ3Nm9pMGJoUExpbWd1WWVtZjYwci9LUVY5b2YyUFZhcHNVL210QmhpNHUzQzRrWWRybldzdWFpRHg5Rm5YeitFTFVjWmJHQzNxdmpoTUVtemxKNVZRbFhyZ2lSMDNtcit5cllzWDlVNjlNYi8yWmN1UUFsSXBCVHI4WngxZUhOMlpVbVJUSnd5YmtPYnZPT0ZOZnZpdTk4Zy8veW5rVkV1MUgxRElYVTJkY3llVFRwdXM1dVpJWWlLZDBzT3dCK2tBSFZtRHd0UWZCZnY2VlY0OGUvc1Z1VXoyM2JQWlZOMlNUdWt4UC9Dd1hCOG81dWRGVmR5QTRoMEtTeWhtVVdNbDNVOTh4RytzM1JFQ1ZRR3Q3OE0wNlBiVTdGTVB2V0p0am1ZdnBOK3NXcnhrV1o5MkRFOU5nbDFxaE11Mk5VZnJtc1dEQituVnhwRXlyaHErV3lWMDVVQjFRS1hHeHQ1SWtUQitVenE3RURwczNYYVhuYlBMR0tCNnNva3ZrbEQzTXFaanFqakdwd25iNzBEUnNNKzRuZXR1NnZXTGFFSWhOcGFpMDNTOXF5Y0FIdHVsbTJvYXROdVJPWXRyWXR6NTk1clRxU2xaSldUM09rTTlHYVZteHNrbzkvTm1WV0xONFV4WTJNMXZEc1FtSlRReW5wZWI5dlArQjVyUThSNSt4TXcrNXg5RGIwNllWZXRYYnFxV01kblpMbTNYanZEb2QxcEFSQ3VwTEZoMnp6NWN2eVV3dWNiSk50VUxLUVRweTI5U2tYZG5ud0xKNFpwUmpRYjZmbTRQYmdPZEVZcHVCbTY5c1BkWVlyM0F6TWptUXUvSGs0TkJMLzZKRTY5aUhOeDFoUTJvM1hqTmhHRFRNOGFLWElBZW14VTFPUytaUHhKMjJvU3NEd2ZXTXRUWXNDc2ZmM09ERVVyV3ZrcVFiOHFDVW4rRTI0UnBxajVVWitzeEtuT0h6NXFwaVIyQmkzRmhGbTVISndhWU1qWnNpY21iSE9DYzJxbDl5ZHFnZHRreDQ2am53TEQ4RlZqMW43RWNGQ3VqZXAvUTdLUzQ4VnpzUUErWGdKd0trWEpVTDhtMWFUa0s4R2lqZlRGRzdMMDJjbnN2aUFyeVBGMXRSd2p0aEJLQ3JaaDBKbmxtSkJhczMxZWRDQXk5eThBdko4TE0zUmpUMXhFQm1EZmFqQ1h0QXVNWmpiL2dxL3VUY1ptTlBoTk1aK1ZLSTgwUUVqNHg5Q2JsTlUzeDF3b0VVVkRiSHVOVklVc1orNnVzL083QXoxRG8vd0o1NWdnK3Y4MFBGVEZPY0FTRDEzRTM0MlRVMlY2cHRXdlRoMVRNcnNXTDJKcnJ2NlRQRkhmdVIzVmdseEpONW9sZEx4ZU9OODA3a055UGhLRjljR3dhR3A5ZUhWSHRBV2tyVFhYQ3E3Zm1CYXhheGttSXQ1TFNycEwvYkJLZmdsMlhVSWk3MERqbWlmbnlodW0yS1ZhTkZCeGJpN2QyMk9McUEydXhUQ2J5V3VLcjZGTnlmRzRrTG1Qa0xERVp3a2xrdW5oem9KWHpjQXFWOG1yRXM4WWNTOVdVL2ZUeFg0WmZEeGpseFF0VVJEOUt6djg1MVVWaVVueDZIZGpaS0dxMG02M3NnRnZTa3hiWVU1ZEFRNE12ZnZId3dyQjlmcUhieExBL0JBL3VzYzVjSTJsSm55Wjg3N2lvczNNK3F4QmFMTjBtUlh0Vlo0N0tneEk5SmI0UmdlOXlDdC84bnozOFc5Q3RZbWFIbzJ4VjBPZWRYRjNnMG56dXVzMldnOTI1eit5eFVQZlNiTHhyTXBVTTdlbmM5eXJZUFYyOEtTZXdJMzZMbDczVnl3WlN2RXh1aTlHNGFYc2w5Z29MSTNnYkJaNlZvLzQ2OW1LcnFPcXNTSy81dW5qdTl0dDNuNG15ckY1eHVnSERuNloyaWlhUDlEdnVuZUcvMzVRVWpJQUhubDJ1alRYcm5zSDdiREh0OFA1blZ2NmVqU0hUTTkzd1V5TG03MzJsMm10eEtPM1M3N25ZcnFOV0ZKSGJtT0F2anY2Q09wZVhUR3RON25tRnRRUE0yMjFDL21MRkp6anIvQXZaakJvdEtaMVJpbDhtYm9ZWklMZklYMkdXUnlZNUJ6dTloMTErUnZwVmVucnV6NFh4WnlhYU41MWwwMmZhRTVvbVUzWGtMK3RSQkl2dnRJTW92MW0wU3VYSm5PUWZ5QWliRUYyVzhiU2NBSG5CSjNJV295VjZSL29Ta1ZSYzdLSXZ5LzAzaXZSd2FlclFoNXdIblczZStrckYvWkNGUjhZeEtuT0h5SnFqQ1dQbDZqZGR6SDkyL2dmSjg3NXZZUHdENXVUdFN2T0piZE5XNVFTRldPdGZFSzlQckJQdlExV1BuQlcyT05PK21YMDVIVkxCU1pVSCsrb0hjQlBoYmg0YUtCZEIxOHFrN2p2Vkx3ZWRmMnMzUy9QQ2JlUE1uQmk5VFRRdDM0TTJ5ajJieHpxakVXVFp2Z25yNzZOZGhQVi9ENytsc1BlZlM0T2lTc1c4T3g4YjJjWm54OXlpREQ3a2FZMzZrc3dsSmpsZERSaDRhNTR4S1BMUWNaNzREbWVNVm5EVmVmKzQ5STBsZVB6aCs3NUFhdTZBTzJMejlmclByQmVlQU14VjVXYTVERldEcWZleFBkNnVRVHRaK1JpVSttVEJudXRmY3I5eVZIdjNKdTh0aTc1bm1mOVAvcnVKd1BPOVZQam9janQ0TnhYNytTWHhEMVhuekVwOWxHeU1MTjhjUGwwY21jMG9Fbm44U241SmliN3BoOXR6ZDdrbmthN25mS3pvSmlkUHM4L3lUK0RTMWV4T05OV2MvV0R1UlhEWDF1T0ZFdlUrLzAvTlA0dFBYOGMweDRpZTZJOHBSOC95UXlZZ2tiMnozNTUvRU4xYWZrWHJ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UkExRURVUU5SQTFFRFVRTlJBMUVEVVFOVEFhV2pnWTd1ampuTDMwcWdVemxiL3VUOGZsWi81SHg2Vmd0Vi9kSFlzWWhYRnNUSmVNWmJiUExxVVl6ZkRtYU91eStQd3RZdVBEdC9uTFBmby9QakkzQTJXUnlhaENZeUJIVTJyc2pCT3hpc0hzeEZHbDNMc1p0ajhyczNnaWNxMXdUdE8xTytNZGpyUFZrZm03S0hyK3lQVGtBVEd3VTQ0TDJOa1BIeFFZSTVCeW5HYjRTUWJPWjlLa3J1UHgyWUlRK256eGlBM25oNmQ3bno2N2RHSkNBcmpZQ2VjbHpFeUhqNG9NTWNoWmFFWnpuL2tKZW5SRzk4OXBKRzJIeGxLQWoveUZCdWJJZmdIeUVOUEptMmVUaDR5elpieXdLRWhyWEZGaS9Hd0U4NS9LZU8vOVN0WDJhMHYrbWc0dFZETXNVaFpaSVovZjhENGRiMGZ5ZzdobldjYnc2QVg0VzVmTDJxNVFmQ1RTUnZFVFBPSklMUUtwRG0yVm9FUjJEd2VkZ0lIQTFvSjQxTWZFQ2JHM2g1T0xoQnpQRkw2emZDRmpMM3M5ei85eVErbDdLZ2Z5QTZoYlk1bkJ6M0xWb1lZZEhUVUUwb2JNdkFzV3c1QnE4VFpmS3dTSlFSaFhPeUVqQ1Z3Q2htZkdMQ2puN24zd1MvZXp0aFBocE1Md2h5VGxGNHp2SSt4VjNFbTVzRC9WaEE3aExUQW5nM0dMVVVjUEZQYVBPYkdFMG9ieEVXUERabVNGbEM5eVBvRkxVT0JjK3hNWGU0T1JXQm81Q0xHTDZUc01XRlpIMlBzeDRZbVc5b2hKMlVwZG5Hanh3eS9oN0dmbGgwdU1CWnVwZytNSmEvR3lEdGpPTlVwbGpqVGNsSnBNMlM4MVZvNmpzMFhTTSt6MFkvK2tpVFBUbytGUno2dmhGWEFBc1luNEJsZDJYZVBqY2Z2RlN0NUtWWExrUGU4R2Q3RDJEYzFrUjRMejI3YTQ5b2pYR0NIbW9FYlhUaXh0Q0dNVFk5cmo1RHNIWWVNVjRHVFkrZVAySTEyRFQvajgyMTJ2S3FZWFdCc1BPbWlKSmlUVWcwMDdEMW5obGdvckswaitBN2RRRXl3cDRZZHZBZy90VGdvd2hrUC9NVFNCZzFmWjkwZ3ZHcWtjK000NGNpeTh6L1NHKzhhWHNheFVHd1ltUkYrbDAxdDVGSld5cE1UekpwaGd6a1BKOEtYdXdPMmZuSXUzSjcxVTh1b1RpeXR5N0MvVm1PUCt4dUdoMDZNSWFQS3NEUC9Bam9pdXNFSlZlSmpmSkl4KzJuUFVGbDdwZW95VWxiaWx5Qmt6UEF6alAyWmpUM3RpbUUzWmNyTk1XMDVRZmJpMkJLUkRJL1o2c21selZMeTFjK1A2MXdDeEFlalo2czJPM1B2ZWdrNXhvMTNEUS9qOHdOMjNMWDExWGFqc2QwMGZObVdjdmplVGcvWERLY1ljeDh2elROMjVPQVhWYWJHRnlKeEhQNWswVEJqaFo5YzJpQTJXdU5iUjVQdHl2aitmZDBLcG14Mlp1QVZSLzhDTm5talZ3MFA0eTJXZWFpN3c5aWxDdDdEbTIwcHczdDVNVjB6N0dYWlRwQnk5TDBkTThESk1ZYklaQkRtamhrV2hxNmVYTnFnb1JyalcwZXhrRlpZejFSbHdtNnpNM1BsNFY5Y1RVN0ROWEtNWS92cVJ0OEVDVmI0T1dpVjVtMHBxM0NyMm0wekJOdEhYYmNEektkaVVnVCtHTDAxU2ZiQzNOSGxkT2phQ05LR2pEWE9kVFM1VUdVOWMxWEhlaDUyVHNNMWNvekRvREl2STlNOGhDZzBCTWNqWlVnM1A0NXRocTM4em1JeDBLVWI0OXc2SDRTNW8xK2dZT2dJMG9hTU1UbUdyYk1lcDFabFBSTlZLdk93Y3hxdWtXVWNTYXh6emtNU0F0VFhrbzVXOEVoNWNvS1dHYzZuZVI2eDJvVzRkSTJONCtSZFNYSCtORFliSTBpcitDeTlIMVRGOGRMZTJjWm14YmFnMGpVODdKeUdheVFaeHUvMmhOcEdZR2FTMVltbjdwSFNneFVJc3N6d0FjOVREQnl0aFp6T1gyRGpmQmF4d0VZL2tLa1Vmd1JwSzJrVHdwNTllQi9Vb3d5cFYzRnFWK2thSG5aT3hUVmN4bXVJdnN0Wk9mY1lHOWN6TVkrVTJkSEM2NVlad250enIwRWhFUXg1QWVUaTJJVGpuQWU1WTdpTVhzd1JwUFhTeXdJSElTRWwyNm13dmxpaDRFclg4TEJ6S3E3aE1vNGtKSDg0MFdOc1RHL1VKQjRwQzFWYTNhRE5rQmFJcFN3K1RtL3picDVGU3BKV1JWREw5eWlGTk1ZYWNiMURqU0t0bDJBR09EWGVsVyt5WWxtdWNnMGZPNmZpR2k3amV6NHYyUEZrS3hsdEJsWjlVZ1oyOWFGcE0yd3h6MnpXNEJvQlIxU2Q4ZHB5ZmF4NXVrOXFPUFBKcGZVU3pBQm5LbXc1ZzE1Vm5hall6Rlc1aG8rZFUzRU5oM0hhaEsvbFJEMEkyOC9tK3VVQlBpbnpXTUVRYlliUTFOUDVYaERtV2g2YWhlU1BIYklZUTlWM3hubTY0eDk1RkduOUZGM29vaytaTHNvd05hemVxMlg0VmE3aFkrZFVYTU5oSEM5WDVNNm5rbVFSMERMWnd0dDhVb2Izem1FcU02UU1ZeTNYU2lkcnVRMUlEZ3M3a2h4c0ZNQkY5c3dvM1FQNmppSnRBUGtrNllWRWxDQktBbWxRZnNCWjVSbytkazdGTlpEKzk3V1llNzZsbXJ2R3ZzWVpwZUNUY2dSNnlnd1A0QVM3ZVRxQVZuOVpZTmFUbk9SSmhVUE9CNy93RzA3VHhSeEZXcGRTUVczVEYyY0tjRVBBemZJdFg1VnIrTmc1SGRld0dLZnMzSk9ZMEtwUnVpU0c2SWZqK0tRTTdweEhWR2JZOFhvMHJSb2VhVEprcG4ySjlWZGVNVGg2UzZYSWMzZWtkK1k4Y21JTXE5QUwwcGZsQnArNjVSY2s1Nk5JbXhIZVgyMTdkbCsxNzMwSnUvVlgvZmdXOUVOWHI3L2Fxb3Bpdlh3VnFuSU5IenZqY0kxeUxSUHJGdVAwNnRhYUVNZitKTmZJbVlDTkVGejJTUm1tOURJekpJLzJIS0VSK01sSzFoWTlPSy9GeXpKNHliSkNabnhwNEFwN2REK3AvYTQ5Q0xack9iTzIyd1BLUDhjdW16Y2UxUmQ5dDlWeDNFalNCb3hPajNpM3NuaFREY2ErdzFqRjd4blc3bU5IQS9iaUpQbmpmWnRBcTN6eHJuSU5EenZqZUllcVhNdWNmNHZ4QXhqVGtpMlVLQk00cDZ3OFdnREVReWRNNmFWbVNCNTlMVDg2blNsVXJ4cTkvTHpOc2tjL21pVC9kbEQrS0JBcC8zdVNoY0czazQ0Yk43d3F6SE5YREZrQTNicCs5WFZQZUQwNXhBcnZNNUsweGFPYUZ1eStWazFObERiWkQrNG44eS8wTENjMjVoNTd2SnQ4NlhoL3h0WDdvaTl3bVg0VnJ1Rmpad3l1VWFGbHpwN0ZlQWY2Tnl6clVndmdYVjBib2VDVE1ranA1V1o0QVA3Vzgyek5BVnk5MTlqTWVWV3RmY3hONDRLMUNjdFRyelg0dDIwbnJ5T0RXcmFiQjlLRWJkaFE1UmFXdWtYTnVYdzdnWVM1eHNtTUpHMElJN041SS9oRCtjM2l2ZElqaHZzWlYxeGpyZTd1dHk2V2YwKzB3alU4N0NSamNJMEtMWE5GR2NZcE12bSszYlVOT0RlV0VNV1c0WGlrREZKNmhSblcvZnhodElybnNNUnJJL2NjWXBySkgraXNQMXNpek9mazluMkFYN3hadHZHYUlROVQ3QTZaY2kzZG9xOUV5Vy92WXVuajdrMnVJZGdaU2RyTVdON3FaUDQ1UkZ2K1FPZEUvbm13SWJHUWltejg0aU1EeGIxb1BGLytMbHVGYTNqWUdZTnJWR21aYzI0WVIvelR3Y3BJakY5cEFyeHJBMDVhOWtnWnBQUUtNOFNlelBjZTRYbXdMUUp0R2IrcGE5aEFiUjd0aXc3VEpURVNDK0FheCtwaGxMN0FGNStkZ0VGdC9HejVQRVduYzBvaXJKZGNodHBBemMxSTBtWUg4OVhQdVlZTmxQUHNOb25ZN3Z0NkNGaFBCZ3VveGozQVJncFkzQ3ZCTjAwdmxUWG4yUUUybExCVjFxbXlyVXJMbklCaG5KNXErTGhzQWw0NVZnaENYc29ncFZlWUliMFE0bHZzTGhhSTQzS2F5OFVXMUx6T3BpVy91OUJpeC91Y0VJMnlhNVBjOHkxVlgvMmRvdXRldXkrVlc3UTRIS2ozZGZEbXpocEJFN3ozeVplUDBhVGxwQ28rRm5QYTdDbm5mMzh1amhoYVdOL2s3NXJDaTUwOUh0eTdhL0J5cFFyWHlMTURDaU83Um9XV0JaT0c4UjNNOG5xT2MzeTcxeCtWUFpnVm9MeVVRVXF2TUVNSTRFNkY1QUxtVlRLVEVnbVcxbmU1bnBhSkMxS3Q0cGRvWVFkeTltbDBoOEMyYXJHZ3RSUllCVmRtK0tTeGdZNDlSWFJSVFFsRzVBblZTTkphTEJVWGQxUnMwQ2h0bVVkcFA5VXRWcUdsUThSZVpyVkdNdWdFRDZzVEZTdGNJODhPK3JSSFhUVXF0Q3hZTkl4REpKOE10QVVwaVorQ1N0Qm5Yc29RcFZlWklTYk1tOE5zQTc1VXhSZFdwQXhPUzI0KzBGTDhLME5ZSzFZRWFYRG5lbERMY3g0RFdvWFhzc3ZpRkkrd0haVlF0YlFOeVBPQ2thUjFoeXFvOWJJQ1RLbk5SMDlMN2VrNjBPb0N6MnMyQWxTVTBiSGRXdVVhT1hhbzg2aXVVYVZsd2FCaHZJSHBjNWdXRmRvQmVoNGJlRENyUURrcGc1UmVaWWFMNE8vUU0vUW00RjBQM0FGaGY1V0phQjI1MUdBWFh5dzFUSGRmMEVIZ2NBOTVkekoxam5ZN2VQRmZ4NW5oWjNnVTBtNjVweklyNUZpWGlGU1F0UGpwQzF3L0tUaFVueDhrbUdJN2VSM1Y1SFhsTFZzS0NmZDZkdG1iVVpFUkdsMnlFSjBpOG5LMUlUbGc3aUV2VnVZTkI5ZXRWS3dhT1hhb2QxdEhESmRXYUsxS3k0S09ZUnlLT3ZiUWRrOTZQa1BxUE9vN2VITXBBWlZta3IvMzVzeTFJYkZ6VWdZcHZjb01XeGg3M2VGSFZLQSszKzdjeFlSd3F5NWtJRU1lSXNLaDIySnFXQVdVUDZEb0pOYXczZUxGeGxBb0xDM2k2QlkvVE1Mb2hxdWhwMlJTdUd5UXRHS1ZjaWVUTmltV2EvUjRWWC84VXpFY2ZXNW16Mkl1cW5WeFd6TmpzRlVKOURaa0djVmRCZWIzc3NXbU1xSEtzVU1rUjNXTktpMUw5aFhqV0Q1eUd6QkNjWGZua0J2WG9ld3JianNjcGwyanc2dld4eVdKblpNeVJPbVZabGpIU0VzT1A3eFNkQlR0WWlMWWRWMklQdkY5LzQvc3V5Mm1kazRqSmZDdGE2WUJwVVZsU0E0MHVOSWlhamhjazBUTmxNd0swd3VUdHZaeHduTUduUjR3OXQ3L1lFUjY4T2RCKzlOZngvWGdiNk5wU1NOM3N1Y0lpMHBIczVjdEQ5TDRvcEFxSkg2aTZUWm1FaXkzc1NxaHlyRkQzZHNqcmhwVldwWXNLc2JwN05hWFFod0F2bTdFZWZCblVaY1RKNkYzUWNuM2ZscWovUEcvL2k5WWYvN3kvNGZyWC8vZUx3SDdVRGJscEF4UmVxVVpkakRDcWg1Y0YwZ2NHWG8xTEYrQUVlNjcwT3pld1cwVnRUMG1zeTRlT05ZY2xCRmRZNU5VRGIyc2NLSUlWMHFHQ1hGY0dTcnQ0bU1acld6V004c1pZb2VhUnV6dDFTcUl3MnYyckNNUWNiUG1RdkkxVU5ENzBYWTJPSlQzcjBpb2N1elE0TzBSWGFOS3kxSkF4VGdDYUhZcDVSaDF3TGNrTHIreHBvczMrNGlhU1lXRmhFQm5HWE9wTnFPY2xDRkszNnN5d3diNFV3TmJkM2V4c3hxY1l0NDFVaVRwR1c5eGVsQUZPRW9qRUdIRGFWOHN5VG9jUkgvbHMxM0F0MVZLQW90VGRyb2dmRGhVMnAzdjJpdEJra3c5czZtOVRJeU01WGhObE9qYjRGcWd2R3NnT0IzOWdjSXN1QU5IK1REZXdUSit4dEZOY1BUMWZpNWNvMHJMa2svRmVOSFpSenVUczgremxydTZ0SDdQVWl3bmlobFZBWWxPNUZma1NEblhDRkY2cFJtQ1AvZU1TSXgyd0Jqcnk0R0xieEE2NHdjZ3g2Ny9lbkVQdE5DQ3BCQjZ5b29WUUQrdFU0QVQzSnRxbHdUMkRtWC9DYkZ4Q3BXMnZ1YXM5Y25GdFliMk1rRVJxZUNHcEkybjcrYUpWaGFQWjlUc0xic0sxM3V2bXhuUDdiNFFTUzVsT3RuUGViN0Fmc0o2NkhOdkJoTzdMUlVjckJab1ljdXFtdUs4UmNvdXZzR2c2RktKbGlXT1lwekM3SnJ1cHd1VXN6K2pheWhNWE04OG4zZzRaMThBTE9zdU1rbEdQU2NsRFZtaDlHb3pIRmhydVI2VUI4S3MxVnV0cWdnT1ZGSGU5NGduZHIzc0JXd1lrbmJHelN5QmNiaUczbUVzR3Z1ZUZidjdVR21iNndOckRyQUI2Qm92RTVKQ2RHM3UwTEplNXR0V1dPT1lDSFIwbGI2bEQ3YldwQUp6dTY5RVdaaEVvUC9MNEJTOUgzMk5KUW81ZGdqY0xuSU44T0cvdEtpR2ZJbVdKWkppSEJQdUtGTTJrMkljdnozL3VIN0RoNlBNUHBYTElSYnRnRDJsZzNkT3lnQ2xWNXRocWtVMFVxTUVKZm1la1RzNGZLdVFnZUNYYlBqMXRnemNxcmFzWUpGTHJNR3doWHFpSXZKUitWNWt6NWpBcE5nSHBuNnhjdEttVzg3TFhGUFBZTnV5N25DRFNkSjFOT3J3bDVzbFpjalhQZVlsS2RBUlRsK1c0WEpyc2lodmc2eXpZV0VwdkpiZHZ2Q0NheGtJcW0yakY3ZXhrR3pmeFVPdFRNc1NXVEdPN0NhalBJNUFIdVBvOU55VDVyVXJ3bWoxVzFramJObGJ3SnBlKzNKU0JpZ2RwS3hKMDhGYThNN05NTTNsdHRSSTJuOUtZSlY5NWxjTlBXMzl3bjU3RnVuYzRHTllOYkFCT2hTRGI1cDhiMUZJRXlqdFBOdmZzeVBheFRXRW9TMUhvcDVaK3ZEblNVenZEM0t6bFBTZ1M3cjBSRGgwcUVJeHJpdWhjTGtOV1pRM0ZYd045SFpPei9keG5QVy9QRHNnVStnYUgvRFJCT3pXcmhsY2xzcTBMRkVVNCtRYUd6a0NYQzlkRzd6ekxCU3hieUFQWXhPbnQyQUNETnN4N1lrK1A4cEwyWk9TRkNzZHBMU0ZXL01ueUhNemhKbzgzV0h6cmtkYkRGbkZYQzZZSkorVFBHbGJzZEJGRVNOZWtrQTRrczVFQk9qY2FOdHdJcktvSjZLdE5oMklRSWVjZnFDMEU4ZVlPSXV6elc1TzBrM2pEUlJJOU9Ga0x1MU5GbEtwa2czT2d1Y0QydGJQa0hwV29pWlFVK1hwbnA2Vnp6WHk3SUFLdE9ENnVaZHlPYkJNeTdLbllweU1xWituQmk3Y3hLUitDRVVhMzU1OUtyK0hhSmlUUEJEVThTUXZaYlhTTVh5RkdUYXNhVFhzWTRMMGsxOER6Wlh5SjFSSmNwODBCQ09qMjQxMlh5c1NsRStzeCtBYTIzclIxVS9Gc1hkYTUwTUdTb3MzUyszWGNxYWVnYjhkdTJLMExkZUJHRG9BTmUzVlJuUzVrQXFWV0w3bTBqcXdHTjEwNGlMaEtRdHorNmphYzNGQ1JXT1hhVm55cGhoSFdMRWUvQ2pHS2IrNFRWWDR2Ym1PNWJldlFhMCtUdXNPZFpVWDNEaXVWNUFUS0QzQURKdGUxMmhicDRrdWMwN041eHJKaHdjUU9pZVU3a2NxV1pJMXhKTTEzY0FMSXo3WElCcjY2TVFKNXNKVEE2VTk5eVI4d1lTMGkydEpMdXMxWjByMEVyd1J3ek5MeWR6N3VFWXl6bVVFNzFsemtOdDl3VDdXREdxdTlGeTVScG1XSlpPS2NWaUpubkhEUDYwbFc2YUtVcm9GV1VVSUkvakRDZlpncGtvZ0FPUTJrbW8xdmRTZVFPa0JacmpwT2lJTktiWWF5N3hVL3BGL0drNzR0ZDlPSVhaUmpLUkRzMVZKOWtEblBtcWNSV2ZGVk5DaDdqb0VXOEc4SmdOTW9MUTd6K0xNMWV6TU5ydTVyQmVhWGROYzdSbUprbzVaUUhRN3Z1Nzlma2h0SlF0V0U0cDFNK01JWnRsVTFIdThvd2xVdUlhWG5YYldLRFcxOEVLWmxpVVZ4VGptd1ZvTTFCQzk3TkVvTm5oSTlkWlVPL0twM0FZUGdHdTgvY0l5YnZONmhyeFNsaXM5d0F5MzgzTkJYNU56OWtPSzI5d2RRdS9tZ0FBc05MSjVwTUdpUGFlcVFUMlovZ2VaaDg0Y2M4bytZM2ZLOXlwSzVvN0k4cVNvWVNHL0pPRVQ4bUZ6b0xUMXd3UmVyMmdpbjhwbHZaQjhRN2RiUVIvdlVQbGp3bWNoOXJycWtibkR0YTVKRUZ3dTB4L09zcExCdDZzVnJ1Rmxad3l1VWFwbHdaOW1ISWRaUmxtYTkwSG02RGJCQmcrQlJTa0M1MVAwM3pUN0dwOEtBQ3h6d0NKSCsrZThqQSt2bElDWEtEM0FEQSswKzZ0eCtGREt2QWo0MmZRdHNtMXVsUXBmMG04QVF1Z3QyZVRlTUxCKzg4RnRJWnZUM3I1cDdFOWkrZDY4cmFYUWJjSFZ6MURueHozeXRCeDV6b3BzbnBUZWNsQXRMZlZvcnRPRHlhN3NqSHdxbC9VaUhkaVZ6ZlFhN3BJcUl3ZVhRMm1JTE1EK2w3TXdXZStZSlFndWQ4M0ZRdjY5NFVLY1dvVnJlTmtaZzJ0Z2dvdTFMQmpVak50cHZlYWRsaExYZHVpcmczV3o1ajVNQnlxWkhIUlJMVC8xTlUySUNsNHBxYUZZNlFGbWlEbk9qTTlUT3RZbnl2eTZuNzJadlp5WEZ2aTBhNUU1b2pFS29FeXRpaTZVOEd2N1Z5QjVSK2FwczNpUldDKzh4cUQwekZtUEJsSmFXSFF0YXl4VkFQMUxvbnhnVFBiZ21nQlZTOHZ4a1BWaTBDMUpFdmxVTHV2RkpNbFdPdUgvQ1ZWT2tsWkdnUDlMTllHdk5WWE8zSnRtUVFHRGhQWDVmWTBDUnBaMEpWK29jSTBzTzV4QTI4aVdKeGdHS2RXeUlHRVl4M2lIV2JLdFhDS1BEVjdTMDRFRitSUjBxUzFGZEVlblZWN2kzNlV5SkxOU0JpZzl3QXpKZThVWUMzY2MvYUFvSVovU0MwTlNHN3c0YVF2dm1lYXN3dCt1U2E0UUR6WmtrVzRUN0Vod1RsS1ZyQnBJVVBpRjdpVDd0TFcxMnM3bUU0UjRPM2owWDhlN25KRDlBZU5hRnZXZVVpU2kwWW9BVlVyTDBTanJCVzk5MFlmeUtRVEpMVkdUbitheHhueVRQYlp2Mmc3Y3ZVSmRSaFVlUnBZTm1sUHE2TEdTQStFbGJhVkgvbXd0TDZUcFh1RWFHWFpFdnpHNFJxbVd4U2dJR1pMeFRXMHhueCs4ZEV1MERzeVNMb1hCQmcvaUs5dG85U25tdzF2c2EwL2E2cFNpTEJzelVvWW9IVmFzaGlveVE2d0JZdGJuMjJ3Z2Z3MEVVN1dtT1pxRTlYWkU0RHJnRVJIK0p0ZFN5alBXTlNKZnZsUy9SZGRDTENSWXAzb0lBT1dSN0Nxa0U1TDN1K0ZXNytvaTBxZ05nYlZ0Y3FLQm5LUkthWGxQeW5xVGxLMElaZE0rOXdBQUVOMUpSRUZVTXBSUDViSmUvVmpqYXczMldGY2c4ay83Wkl1N2xGNDlOVjhXdGlqQ2RKWWtFRHpEZHRTcEFRSGhsVjNaNkx0VnVJYkxqaVRRempxNmozQTVyRlRMb3F0aGZFZk1jNUxjdzQ2WitIa1ZPNStSSTJHRGg3TStGWk9SVCtVMmVBQ0lnUHVRWHJKRlgxZEtERnl0OUJBemJFcjNmUjNlWlBnRUo0azArM2hmOG91QUM0NmJ3Z08yZVNhSTVPSnAxYXErdWNUclpIZlhaTXVpd1ZHNDhnN0dWWGZvaDV4c2U5bWdkRFFGQXh1dXRLaERjRjJ0aDhtQ2Rjd25MTDVJV2o0Vy84RU0vVHRDbmE0bjYwVXErQzVjZitjdWR2UXFoei85SlJvT2hWSG9XZFJCMU1HbnlwNXA2dkNkNTV5MTVFSkp1UTRXb01JMVhIWmt2L2JvcmxHdVpUNk9ZUnpCbEZ2OFZQcTJaTDZ6UnEyWW0yOXpMUE9CRFI1Q2tNaFBraG5rVTdrTkhzSVZSZm9IUDI5TVgzUjNwUXhTZW9nWmdoRFpaeTNkd0dkbkNSODlwbjVMQ3BWazBLWEhweXRVbEhiYk00ZkxEWlhYVXpOY1N1ZVVPN3BoNFpkZVRZMzZnbWVwQkFxaDV4RHdabDgzSWk0UVpKUUwyU0FKZ1d0Ykc1Vjhnd3F3S21sNVI4cDZjZW9oM0p6eXFYeldDMUhsZGYzZHZJLzZtRFFQdGdHcW01M2N2R240d3ZmdktuUitiNW5NTCtXMmNaN0dsSmUyRmdWdzd4V3U0YklqdTdaSGQ0MXlMZk54RE9NVU0vY0JlK0FKZk14UXpvQjlpUHh4TG83S1A5S3RoTDdhSmdDdFBrOUIxMDB6U2pBZGVSRWg2M0tsckljb1BjUU00ZHcwMENRZmJXZU5KN2RxVlFPY2pqMVYzaTNmUnAzbHZzUTUyek5GQ0EyKyt4eE1acWxLbTlsRVFxMnU1R3JjNWRLdTdJUmI2bVJvQmg1ZVFoYmNGOWdZV1haclhWTDlLNlFWYUpUMXdxb3BjT0VnZXcwZjJhd1hVMHRnWEgvY1lZL1R0S3NMMGNpcVFrSmw1WE82aFBsM3AzWlJteXJZSTkyZkUwTnptdWV5ZTFFMWtyaFh1SWJManV3NkJ0Y28xM0tXY2FoaEF6QytlZVpQSTdiRnpFdCsrSTAyZUJSZHU3eEcrUlI0MytJVjlVR3hWMXdxNzVBdHJwU2RJS1VIbUNIOWZGa1hjZkdRaHBuRW5HdzdHNGlMVDJxR2xZY2tKdWxwNlJVQW5iRnU2aHl2cmQ0emdSRXhrTEN1cHRwcmtLUjlSQkNkN1hBbmRMVmg5UXNzd3JyV09TcllWVmJhWGxLZEs2UVZhUFZEM0Z1UzdVNFhsWVlkQWxDSGRXL2dSaGQrSEZMdG5haUthTFJLZDNFMXRRdmhHZUp0RXRnRFk0NlVVSnhrc0M1bXRYZEpFYUNkcWFzKzA4SkxGYTdoc2lQN3dqWGtlQmxpNGRWeUxYTTZGdU1QTVlvelV5SlphblRwVUM5ejlnUWpvMWF3eXpYRDg2bmNCZzk2ZWdlK2N2engvMm9NVUhEc1NobW05QkF6M09GSE9oM08wdXd6Tk92MlZCOWdsdVNUWVFpMHlsbHByd21PS0FlM2NHZlpjVjgyek9uNWhEakdZWGhyUzIyMXR0RzBCSSt5UWloazdFb1NKNzNCRnc5NVh3Z2krZVZhbC9US3BSVklsUFZDTk03WEFoY3cxZm1od0VEUTNKVUVvUjF5Y0gwNVpyZkp2cVVhdHJVN1lPclVtaU1hSWZVS0wwSERYS0hORGRGQW55MnlxdUtyd2pXUXIwUEZtV3ZnY3B4cERhcFdhSmxvV0l3am8wTHlNU044ZkxPUFpEWFBGZC9nZ2QwTjZ0c2pwbk52WVNNQjU2MDFWMzFBZGVpRktUM0VESVVMdC9jeFFuTGhNUnhVWGU5U1VWNmY2VlBnNHZhQlNDR0EzSFI0Y1ZLWk9kWEV6eE54K0k3T2krakJ1bXZ1TUNXT3M4QytqOGVJQTJ2cWNmekwyMGI1R0VoYmFqMnVRbnRMYlc1QXRseGFNVzY2aGJ2OFdnM1BwN1R0S3I0V2xTb0F3THpiY2IwaHpaeWp0clJzOHlaT3dqSWxpNHFjZXFtNjkwaUhhTlZzaGRVelhxbjZ5SHVWYXpqc3lENFlmejFEWnVocXVaYUpuTTM0Tm8wNFRYa3FrdE9WZXhoN0t5L2FIM3lEaCs4SkxST1E4aW40bHBYWUUyQkhCYVRCQmxXdHk1RXlUT2xCWmxnbkV4cndnU2FPOXp3UlJlNG85RGxBZzN5YVg3T09LVGZlSWNGVHFWNHZzU3BtS01LVXlQU1NPbjAvQ0pRMmwyVXYzTTVudFdHYWdrczlZWVE0VnhpSUhHWSsxZnlDU0tXMHNQVjl6Z3IzMGs0WFplU3lOZ2s2cWRDcEk1M2YyZjY4YVp2eXBONXN2czVZWXdNYVVUc1FFTWUxSTV4cmd2VmJGSVZtclFNcVVGL2hPQVVmVmE3aHNDTm80QTlRMkNNazRpaFhoWlpCMm1ZY3VmTVR5Y1ZyZk1ENnQ3TGljL0FPZDV3bTF4N1BwN0RCczFJU3dzSFVjZFFrM1JWMy9lbElHYWIwSURPY1N2RWZNQTJ1SzByL2YwZ1BxQXB0NGNyNndVcmFWUzFZVjNVNVNSNDZGaXpYT2pvVDU4ZFd4aXA0djIxdXNlZGhiZVRzMWxwRGEyaEdHMnFnSWU1SXBQcEF2K2M2TEk3YjJBZXRqQTFyVzVXMEl1dVZoeVVpbjBKVzJIVTQwSTgxQ0lwb1lrMVZ6MTRSYW9NL0YvMytTS1JudklJWk5rc0loOHlKcndBMEg4SHBKU0tsQ1h0b1RUTmVLZWpwenlyWGNOaEphdi9zWGErNEJjUGpET2Y3Lys0L1dkSlVoaTlVYUJrRUhjYnhNczJMSjhXcVVVZDIxYzBQV0Q4a21EZ1g3SEhPbXJZbXFWRy9ZcUdPVndqSUwwZktRS1VIbWVIOThPbk9Cc2FZdjQreG54YURXWi93TDg2cWVsSnRYZ2FtSkcvTFlOWWExLzh6YWw5ck12WDNZS2doUnFZckJnZWxPUVlYK3ZjcGpPWWg5blR5UVR1QXRqTGJYYWRmYUdXUFBicWFmQVVIMFBDQ3R5WEphN21ubU00VjBtTHA0a3NlTXE5VitPb2FkY3hsdlEwd3JxOGVyYnI2V2hRcmdLemZ6OTRPS3JVUHNldTR5UXNMNlZFbVZkakdYemJOdng5cXdUSEI3bHphVjZoOFk3cHZhdmxTbFd1NDdORFJoTG1XOCtUQ0lSVmFSc2hUaHlCRUU0Y1Y3TmQ0aVBwVXloN3Jlb1lSV2ZvMlA5ZTVsYmRuTjNod05oSGtwcXdsVzFCeXBReFRlcGdaL2llbzY0azNmUElqQStNWnYyKzRSenJCSytxa2YwSm5TKzZxQ2FQSDkrcStrekltWHpqaHZTNjB2M1d3Wm9oUjZSNkdCKy9rRVZEWVpjZHc5OWdhSVl4MnpXTWF4SitXL1JHaTQ4RDJVMDY0WEZvNHdwT0VKZ0lDejZldy9HUk0yVHpiQkdiUFNkMHpPZUZ2TW5ibEt1TGtGaDlhZlB5WDR6L0lUQzUyZU1kaXNidWZIYVYyc0xoZ3AyNFdEVldzY2cyWG5ScTcvQjM1NDVoM1hVMlhGWkdUM0t1MG5HRjhvUTBiKzlVSHYvZ0JwajNqd3E0OWJzbzF0RU5wZzhpbk1BRXJOZ0xOaUFoSTh6L3N3RkZ4cFV6Q2xCNW1ocCtIUGROMXBBeDF5a3AzcCtYamVmVXkvYVFUTVMvWmJNNS8rU3E3OVVXMkdWRHI0cHFOZy9McjMzVDAxL1lKdHZETzQ1K3kyeHJsMllPTldsS3VnWXYvdFVvSVgzdGZldVc5T2N4U2FaSDVpNFdmREY3a1UwaHkzVHdQRVhITlVLMExvNWFBQldmbmtTU2Z1aU05ZXVPN0RiWW9aVndqbVhwbit0Sy95cHUrMFA0R1oxMzJtTXdNblNWVTVScFpkckw5VDE2djBIS1c4WVhidVlVaGgxQ2UzMXEyQmhjYlBQRU5NcEZQSWJsZnNoRDRNNFJyRHNCVXNsS0dLVDNNREtlK2ZGZDY1Ui8rbGZQS1VlM25zZHlUd1lZS2p1SmxlY0hYT1R1ek1LeTZwWU5sdDE1WXczcS9YOWc0eG9ZeWFiSGJPK1JEVVNRNHQ4YUwyYXdYNitnR2IrQWZIV2V2Z1dWLzE3UVZsR3BXNUNsQWtlQ0RpaFN6eWpXQzJDbG40V1N0ZWNaLy9wVlhqeDcreFc1VHJjRDJXeEJ5Z3llZUU0aDhLcmZCQTJDdGlKZXhLdDFyaHVmWm9SaDg1eW5EeExiWURpRlVibkhnOW9wcG04Mm1HcWJKbEZycnBseGF1cERabnBZaWo5N29sUlpKb21DWERrdEVQZ1h6dXVTTWh0M0NyZ0ZZUDNwQXdFMFZYZ3hHcmpSbDVhUzVSZ2V3bHpuRGNCcFJxWFNORUhheVJNZFJMMlM4ZVN6SXp6dEhHMktEaDh6b1NPWlQrUTNlT1NjZ3VUeUdTQm1zZEs4WlRxb1kxVDQwUThzOUJoYTRMZ2MyVjAwYkhNeFVpa3JiL2FLV0RQeWkvWEE5MDNZRHFsNXBjYlN5eGNmQ2tiWE1wM0paNzZJdE5aWVFsU0x3ZmdmWlo3VWV6dWVjSGg0RURScllEOWMxMUJRcVhTT0VIVU51ZktWQ3hoc3lNNWlXTGlLR0ZCczhPaWJmRi9sVWZvTzM0d1FrbDlNUUtZT1Y3alhEYVRuTE0yclBRUXgweEZLaWR1TTFSNlNtWEVwY1R0MWF4d3F4Ymt1bXRsTzhZbVl3eDFMMVNpc2ZhOUR1K3VrSDF2ZzR1YXkzWmUrTk1XT0hOanZublNNcXU4V1VaNnp0bW9GNlN2UDJTSjUyckJxSFByQ0JoYkJqc01kV0ttYThMVzJyNDRRSHVjSEQwNERmRmZsVWJvTkhqelgyaS9nTGtUSlk2VjR6dkNoZkN1N1lUSFRZTW5Ha0h1L05PbHRTTDVtTUFHbW1YbGp0MkhsS0lkYllHcnpTcXF3M09XRFBOTHQ4ckZ6V3UyYzlwWkJ2WlJtbWlvM0M0Snk3WnNxbHBjeWZpT2R4RjZxaVNRZzdlYklqUTRvWkh3aG5ubEVKaWhpcWZzanZ5RUsrTEhQNTdBWVBqeldjb095d0dDSmxzTks5Wm9oMHJvOGh2K1RrL0h0Qyt6UHk2T1hna3MzVVRIVU9sRCtHdGdsWTVabzhDck5BTjdUb2xUYVpsTnRFL0NTV0RBS2xqelgrVUIwcGFsWTdGVGtRRUZ0ckdydThjQ0RDVWduU203WktHcWtwZ0owS0NpZHBMbVk4NVpuSndzRGRSRFZXeENncEd5eXBrbU5vOUF5eFpJY1dJR1dvMHYxbUNHTjU3QTFmZmFINENvZlN5TFp3Yy95Y0xZYzBKZXVpMlU5SGRlVjMvb2ErQXltb3pGYTdXVUhQazRHOTBpYXRKd1MxYWFiTTB2Tlk0MWsxNGtKcXZ2VXJZY1ZXb1RxSjc4WG9Xa2xoczlyTlNucnpwZ0IycWtpY29MMlk4WlN4bi9yNnp3N2M3R2hLSGZtMVZYak1iZkFBZUxLWWtRQXBPNDdoRnBQeW15Ri9HWkRPbnplc251ZkVDVlZIN0lMVTc5WW9oR0lkS0l3SHJxbFN4ZjBnNEd5bmdzUlF6VjVwNXdmeW1jT01PbmJBbXlEUE9IVHhvUHhRQWhZYWpMM0dhYVRNMDNxZE1kTW1xclhRRkxNV2NnRG9IY0lBcTlreHVHTXJsVEFPcCtDWGpFQml5TStJeklUV09KbFBZV3ZiZDlnQlFEWTVZRm1wbGpKWTZYNHpSS1RrbDVQVVhlRHpNM2RjNTFHMGQ1dkwyY1ZLZSs1c3VEMEthNXYyRHFjUWEzd05IbWxyUDl2RXcvd3VqVEVoSDdiUmY1TTlldSsrSHJiMjhmdnc1aWo5VjluWFAwNi8xUGkvZFlzcUROVEp2UUprN3pPT1dXUmJyYnIxclRFTE9tU3hrcDBoNllXZ2x6RGVsaloyYU9oODlYdWg0bi9ENjNYeG5LLzI4VDNHL3RhbkRVb3lYOGRKb0EydzJxaFlLV1d3MHYxbWlBMG52OXl3MTZRWHErcTN6ZEQzMldiMWo0WkkxaGFxSHZyTnEyODFaV1RKVmVjckh2em1Pb3dLOEVpTENhR0xsdDRwa1UrcG1WeVJvMkV4Y2E2L2xlZWlWM1dhc0pNSkwza1NFcklqREtXd1BhaWhrcDBnS3NNaGxURGVsT3BiMVJTeEh0REZkM1l0L2pCVUJTMGRZL0FrU1Z5Rnowb3JwUXhWZW9FWjRwaVNYMlFhNXBwSTJaMjM0RnNjZFhiOUZmazM3VHYySzltbWt5NU5PeWRhR3B3dlRLdEZOZDkwWXlBZWFUZVBycno1TzVlRmFUL01WNG9CM2pyQyswWTZ4VlQreFBWMDVXL3VlbGlieVR3aHpLR1lieDNtbWx4QU8vdENpZHNjVnF0a0o0ek1VRmdsak5lRmlWbFdNY3N1UHd3VlAwMGpYSHdIL3p5NjhqRE5nMTVka2ZzZVhibDZHWXRMRVJ1VlVvWXF2Y0FNY1haR2w4VTI1MlRpbGVsMThwWVBYVDErVlk2MWkrNVJRNjY5czV3RCtRSDEwT1hGMzMxNGFJRzB3eFBLOWhpVUhLVUFWL3p2ZHJhVHB6NGh2bkRpYVJrS1ZNSE9VTFRDa01zWVArQW1OdXh5eU1NVUJsZjNQQjhWVWdZcnZjZ002NXh2Y29QZ2E3NTgxemtSYXZDMXFzd3NtS05neEJOSUcwUjdwL3hjcVI2YVR4MVVaV1pCM09DNThtb1k0dGl3eWhnWGEzVTIrbzQrZElXVW9Vb3ZORVA2UWpYNzVuQjhiaDhYdXpJZUtydjdsbUxTazVrVGlXTE1zYldjUk5xUXdlZHlQN0prOTFvSXR0U0dlekptRXhtbVhNN09NSlJDY1VzWjM0U0pIWS9mV2N1bERGWjZzUm0rZm5EODNsQUZTTHdMcFh1RTMrd0drdXVVWnlHQlZJWkRPNEcwUVFQc2xlMFI1dDRhUklOK3ZXZzlFTE1DclpTZGlyNG5hUzVuZk9wOTdFOTNUMEsyb2srcGxNRktINjhaYnVxRGhBcm15NW92aUFPaE1wUy9PRzJ6bFNmYUliTHNGZTQ1UTNwYk9PTmh4eUpZVVJ3YjR4WGp1TTFqa1hMTVptait3Tm5sZGFqYTlqajhhNmdSYnlUeXBqNWJPZmtvYzJQeEx6NytPTmdKRjJTTWpJY1BDc3h4U0RsdU05d2JmVk0xTmE3a1lTaGwzakRrQzhPZXdIZzRhWTB2d3h3SE94NE9DMEJqWkx4Z0JEOTRERktPM1F6bmdqZVdmcGtBUFJqUGpyT1EvbWszYkllZVBoUXlWaHZuc2NUbzdCVHltV3NZSytNNTZtV0EwYVVjdnhsK29sdkdjVWpiZnh1WlFzZ29wNGN6LzU1Ung2cmxmOXZsNUNSSFp5ZDg3TEV5SGo0c01FZVgwcGpoL3c5UW9oM3N5S1R6N2dBQUFBQkpSVTVFcmtKZ2dnP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SbGVIUjdaM0poWkdsbGJuUWdaR1Z6WTJWdWRDQnZiaUI5SUZ4dFlYUm9ZMkZzZTB4OUlEMGdLRkZmZHlBdElGRmZlM1J5ZFdWOUtWNHlJRnhkIiwKCSJMYXRleEltZ0Jhc2U2NCIgOiAiaVZCT1J3MEtHZ29BQUFBTlNVaEVVZ0FBQllZQUFBQmVCQU1BQUFCbGJkMmlBQUFBTUZCTVZFWC8vLzhBQUFBQUFBQUFBQUFBQUFBQUFBQUFBQUFBQUFBQUFBQUFBQUFBQUFBQUFBQUFBQUFBQUFBQUFBQUFBQUF2M2FCN0FBQUFEM1JTVGxNQVJJbk4zWmtpWnJ2dnF4QXlkbFIxc25tdkFBQUFDWEJJV1hNQUFBN0VBQUFPeEFHVkt3NGJBQUFnQUVsRVFWUjRBZTFkQzVDa1JYMy9kbTl2ZG05blh4SkNGQit6VnFtRjBXUlBCUVVzblkyZ3hmbkluTWdwQllZWkNoQXBsZDJvcE1CSFpnMlFpa0dkVlU2TEUvWGI1Q1FSWDdOUkJBR3Jac3FFU2lHSnUxaXBDbWlxWm9LYVVsT3BQZGtsdWJrRE9yOS92L3Y3K3B1ZDExN3RjdE5WTzEvM3YvK3Y3djczdi8vZFg4OXNFUFJUdndkMllnOE12Q1BjZU9YVVR0UzhyM08vQjNnUERJY01xZkd5Zm5mMGUyQ0g5a0FxdC9Id2UwN0pNVGEvUXh2UVYvdWs3NEdWalNyNllKeXhZeWQ5Vi9RN1lHZjJRQ3E4aFN1K3d0alN6bXhCWCt1VHZRZDJyWXNlR0dEcy8wNzJ2dWkzZjJmMndOcHhxWGVac2VXZDJZUysxaWQ1RDVUMnl3NllZMnoxSk8rTGZ2TjNaQStrV1dOYUtMNkxzZGtkMllTKzBpZDVENHd4OXBUb2drSEdWRmh4a3ZkSnYvazdxd2V3bFpPYnVtSEcvbmRuNmQ3WGRwTWVtUGlqVFJCMmFQVTE3cXVNRkdOSFJVc21HUHZ0RG0xVFgyMS9EK1MvNElmdmRPaVFORm5Wamh4N1dtVGhoNTlVd1A3em1kQURvNno2VEdoR3ZBM3AzR3NkNEhzM3BHUEdtN3ArTE9GMHpVNHZsSjZ4NitvMUc4dmV3UmxoYk5GYjBUN3c3aDkvL1BkdnpGWGJKMnlUNGtUSmFWT3RidERISHRuWCtKdHVHQmphWGQ0Yk1LbkhiZ29iWjEvbXR3RkQzS3ZjdFdmc1k3ZmUvTis5WWlmNWpMRzNlRGxPTXJiZlc5RStzRVFYNFU3QVFuYWk1TFRmQTUxU25CNVN6eTEwU3U3UWxSOTNpcUx3d3h3SndFWisxVlBaYzlEWWk0UTA5cm9lczE2VEJ4RVJ0alhHQ2hGUXA4VVRaVnNuU2s2bi9kQTIzUy9Fa0VlMkxHMno0UVNEdnFud1ljYSsrUEQ3THY5TnlCb253SWlIYzZ6eHJkUHVmc0dkakgyNXMwWWtVUTM2TC9lRTdJa2tpbmJoajEwU1lqQ3FrbXdpKzRaMkdiU0k3OHBwa1dnYm83MVhtREJqOVI0b21mRmNIWGlVc1c5ejFoT3dybDRJYWFybmVNaU9DU0dZbTE5cGl0cDJaVTYrMVhBSWNTeXg2QUM2S3VEWVdkdHdmZ3RmQU5weXVsSjRPeEJqVnkzVDN1N1ZTWWZ4SzF3M01QWjNrak5rK2F5Z2U3bUdBNzViY2F3Z2k3VmVYMlNZMCtabEJBWnpyS0VFV3RDT3N6UGFoc25NZkpGWng2d2RRaVBIQWUvRVFqckxYdk12cDRSa3hrZTYxMzhYaTAyRUt4aDdxMmFjMmVxN3Rxa3M0emZUdVVRWVFXK3ZwNCt6V2QwVW5jbjI5blM0cUcxNE44WmtRNHZwZGNiSTZUWG5FODd2UVI3TTRkcEtUdzQ1aTdIZERWeXY1VXRnVlQwSnV4TzdxY2JZdEtuTTlHcW5xbGlHVmxza0RKWTJwYXA3OFlUT1ZjRUhaM2FNdGM4eVcyK0p4c2hwQ2IwYnBGM3laVkEzUEpyUXdxaVdxRHBFZDNWL3NKdU83MjZ3QTdhSHVOYnI1ZDF0RzRiZGJrWFBZNWVpc2k4anRzYStaQW85eUJuYklqL3NQd2xwS2laWGIxcXRLbzBjQmRteTU5RFcydkNhWEsySzZDOTc5RHRyejJqc0F0ZVZqTDNKNWdXSDM3MFltNkdUVCtYWVJzR0daTjBaWkZkMWxCK0t4VXJETE9ITlIwZjhRYlNpL1RCdVpIVHlEWkd3M3BKb0k2Y2w5RzZROW15cERjTU5pOWVrRmZSWDl5LzlWNktIL2JpZzZBNHh4cVhSVFhjMHA4VzR1SzhoNW5wNlpoQUVFK3FPaE5hajZEdE0xTFVkWkN6YktuYTBlMmp4Zk1tUzA0R1diWkZNYnFrTlg2T1c5aUhZY1BkN3VsTDBaQzBUTmFxZ3BDUzIxUXV0SVdOR3VqTW1RR3pSMjRPUVhHUUdEdHZSZm10YWJvSmwyZGJZeGVKTWNoTUt0enExL1d4NGJrdHRHR3V2NkFIYTFDMjVuZEYrYVN3YURzT29vdWRPc09yRjlqbTNSZ0hla1R0enBFQnJ0QzFpMVNKZk95bzYwWDZMVEpxaVdUYmNGQytwY25qNzJYQnhLMjBZMzBDUTdHSERFUmVXMUVkTjRDUFJjQVRqRVkxK0ozdnRHWTArQ0Z4aUZnWFFxc0hvUGxkeForQ3dHKzEzejkrT2h6dmpOcnI5YkxpOGxUWThwMThFN2VuRnZaVks1UGcwRmNZdENLdDdiejJqR1drRVJySEFvZFJqdHorcUpyMFFXenU2VEpuaGR4b3R1czFoM2xlNzRiRm4rOWx3dUpVMm5OVy9zelRKL3JLYmpoTzBOVGJ0TUxuWGN4cU00NjdZR2JKRDFIRWhqUm16RUtXdXFVMXJ0S0xEOG9CejJqVXU0NitoSHQ0Zjd0YUdNOXZPaGdmY2VkOWh6eWVRNFVzMHlpY085dUtpWWk1aW5YQ0N4Nk9pRWFGNmIyZEc4ZG92dzhOSHQ1UkJrT25vZUtxSmNHY0cxdVFyajhudXQ4TmFaTGMyWE5wMk5qeXlsVGFNdzRqWTRxdjdzdjNNbU9PaitDK1J4YzJWRGowWDJ1ZmRBa1hOWjY1em5xV2dCVjdKS0NWcnJSbFh6VnZabTB6UWJrMlhOb3hOUWIwbGtWM0thVW1HUUZyWlNodGU4L2pKTm5TTG91Nk9uRE9obCtLdm1kS3c0Y1VvWlMvS3RLT0xtMUxGTERXOUVCSUVSU3ZtcjZrTjY4eFNiNWdUbHk1dEMzNnAzcEl5WGNwcFNZWkEwbDg4YklPbVpkUnNMelp5UnRwazVCQUM3TlVnRzZRQXB0YkRsZGN3cHRQQktWT1V1VWxBWThCdUFIUG03R1ZjblJ2K1F5L1BQcnEwcmZLMnMrRlJmZmpWVGI4bjBGSm9XazJvNndTY2NZMlRkbTl4eDBnMkhBdVNPNUVXcGFuNXZINUFOcndjUmUybVBHVENyeG83UkNtRWlOamtPZVhNc3dxZGllbk9obUV3MjgwUFkxWnQzYmtFMnF1MmRKMTFkNFJxeGpYWmltOXNBN0xoN2w5cVJ5U2pTREdLeCt1VERWZmoySjFEUnRsUlNZekRkWjBLQXBhNmZoOTc4MGVSeHpkWDZDclEzUy80K0NVM0hrVDVnWDIzdlV5ZzRQT1VtOEtEbnk3b29zeU1uWEhPeHMxVks1YjR3UXMrZU1sTlg3VFE3amtjM3ZvWHdPRHAvYi8zazR2UC9BcXlFeGVGQnpVVTN6TFl6SVpqY2ppNzlFZk9hWno5Y3NHYWYwTEpqYk9tZ29IUEc5ZzlYOHMxenFMVzZkU0NSc0V2b05FbU5uelA0WnhwV0JENG02YUZPcG1LY3kzU3FlcW9rTFcyTzJDUTl6cEdzbUdQclhVazBDYWlTMTRlcjA4MkhIT1NObDI3ZVh4clE1TE1nTFZLQWpSVzR1VnZCTjlsYjAvbnNCY29VeGx2UXIvUEdtR2pMdWxleXRoQlFPZGxVVDZ1Q2huYlI5QVZOZWtBY080L1B4dDBJZHRZNVFRNFVrS0NiZUJySzRmQXJVN1ExSFU1RHVZZlZZTEVVMXdPNFF5VVdHTWZZMjlUK09tWHN2VTdZTEx6YTJyR0JzR3ZCTzlQS1p3ZzJGeWo0T3FMakVaSnJ1dEQwQi91VkUxeWI5T01VRGRYNjdGSGREMEFPY2I0bHpxNHY5eGtXcnBhdGxpcVFGekVMSWlTd1BVV1diU0VocTFqbFNQU0hsSWwrY0srekk0OWxQNFJZdytIbHdhdzlXVmx3MlBoNjVkTGF2WDVOZnY3UXBDYVlkcW1PYmZ2TVBiNlFqQlFQcnFjWk1Qdlpld2xRZm9HSnE3NHE0Rk9aVDlYRGVCOWp4RVh5RFNweXZsR1B6eHlnSklxc2NjTHdUMmgvcmJDR25zM3dPbEhOOHl1L0I4WmU5MURkLzlQbHQyaWVMYWdFYmJBSmlYWThLbHMvYU5CK25UOU9zemJOQ1V6K3NTa1hZekN1aWdqdks1YTVPUVlqMWhsbWFXaDN3by9uQWZmdURUeWFyMzF3MWhIeEZRUlhRMzJTTnlDZ2l0Wm93b1ZJQktURkpGR0llQmZ2ZHdJN24yS2l1S01acEJkU21xbVM4N2Rrb0dROFYvNFNtVy9vRzM0SnhkcnppQ0FmWDZEQ1BQRUhGYjM0c09vZlRxNDVvbGxsTENmM1kvSHdJRURCMHFNM1l6SGdRTUVqeVdmSENBVjJURkN4NURWT2NrZ2V6Vi9ZaEtxa3lYVXZZSmc2WnJheWJhaVVmQzdCdzZnR1VlNVJyemhncS8xT1NwbjVYM3k2VythUldCbjZhUjIyZ1owbWNjdzJSd3FZRThkRzBrMDlBa1RNb0xaVnBHOHZ1L2J4V3VBVjl2aXRCbHlqaTM1VWRLaHVIR0V1YnczQ09SaE9ZeG1JeWpWQXh4NWlkNHBjaE1NQW14R2dLVlNqY2sxZTdCUk5BcmZwMllIMEdyeTRGTGJXWEFGYkRnZDFva0ZXcS82Rk9RY1JPQjQ4c3ZCN251YTQ4b0pFaFRsd2dJdGxRMlg1RVFOMHRuYkJkOVdOWUt0eXpiSDlZSHFXZFdmUmVQYi9FM3prTVBtZWpxOEkrb09uSkNGenZTeEo2azlmRE9yMmtYTHFCcEdCYVBuRE9BRkc5QjF2cHkwZU1GTTV6bDNoQlI0L25DVkYyYll4akRlNXVFK0NqOGZTYkhYRlRnOHlGbHpEb2E1SktCQkhvaFZtWWRwRWlkS0JpT3J1ZzhyMnRPNzVKSlcxbjFmYkdiRGhvc2pKNi9Fd0o4WElDeHRySW1pZWtxb1dlS1o0RWVoME1udzJrU2o1alo4cFpLTnU5azZHUFEzVGNoM1B0SG5EUWZRWldHUDhpV0NUOWJQbmc1L2puUXB5VU9PUHZiYVZobHdEM29Yb0h5UytqWFZuU3QyK0xMR05pcXozTzF5MzRhUmwwNHBZeGxiVGJzN3V2R3NiVGdJOVFDRGpkUjVSZU9DMVpxWUtBR1lGVVI5MFdJcktjekRMd2ZHTXl0d1lEdDdrUnMwVFN4S0c5YVRoTmJSWmNKdVdhUG1OcHhUc3NuZjZDRFQyelNoby9NNVoyYTVBN2NLUDNoV1Vqck53cExaU2N1eElHQkRXMzJMT3kycWkzSGliaUZvakM5eWdiZFRsdFd0QkVWZlUzNVFBZVFUVGxPMkZ6NTNWbGRtMkVhdHpydURENUR5eDl5emtiMVFRdlNobHlZS2lxb2NpZys1VitQa2FqMkdrYytMZXV5WkQwck1pdDRSRlp2WWNJSWM5RjFkOGlueGJiajFqYXRKWWNPd1E3bkswZmdSTnNhM1JZMmEyakJjV2tIS1JyelY0TE1EWlcvVEZKNzFyQmt0TEtpZFJZU1htRlp0Uko2Zk02Zi9LTk1iRGoydExOd0s0QXRXdVVmWkd0aE94WG1SUlJ5Tmc3dUJySG1ieFRkZDhoZ0c0NkpORWp1OGpYMGs3cXB6cS9TWWhFTENCTkZCQ3F1aUYycGdsQzBiemlvL2pHVm1sc2lSak5kRXFLM01DR3ozaStxaU1VZ0JzRDRUNUdTMWo1Zk90V0pDOVJGaHd6RHpCY0VJUFBoYnlkWTFhbXJEUld0NGdMaFhhdXR0bXRVU2xjMXQrc0lNOHpZeExTZzIrcGx4anRKb1RUeWk2MHhtRFhBeGlBYldnMXdKYkQxc2FPWHpIUEI1TUZzR3JTUXdSSU9sUlNIa2YwcXpXM0VQNFNlaDBDcXZ4THF0Tk10Ylprc1JmRlZSYXh0ZVUxU28wUzR4TklZTjk3NGdpSXBOYk5ndkIzMmsxWVY2VlRwWjBTTTNLR3k0cEQwRU1MZ2ZibDJqWmpZTUg2T21JVytaS25pYkpocG9mOUppUDJzRFBQazdnZU5QRzFNeGRHdGZpVHBxNjJ3TVp5czJXVndJcEttQTBSYTZCVHZJT1hsQVlJdWhQQlpadWU3QXc2cXRHRDlwazZzd0o2Q2xXSFNkaVQwd0VqTHFKSlNhejRhekZsQ2Z5b1dNVFhPbVhQaGVrUzBtMjNDQ0hIaFVyU0VtNG43U1dSdjFNTmNNODAzMUx2bW1Ba1MxcmxFekc4YjRISkZOd0VNSDNkZ0llSnBtRUZXT0Z2dHBWZWpGYzhaMEJkaXRnRDI2STViUTlrWU0yRFVBbmF5aVVZY1h4cWZYMGZla1phQzJMRXhhYVFvWU5HT1Q2SWRGQ3cxT1Q4VTIydElSZTFnL3ZWS3p6Rlg1WVN5SXB0Tm1GUGRRVFFkdXc3TkNTakhaaGhQa1pDd05ZVk43K1l1aHV0UjVnTTlHVUtxOVRTcmt5MGNiR2pXejRZb0pIeUN3cHBmbzBOYzBxWkwxb0FrMVpaVzd6dVoxZkVlc2ltQS9IK2RKQWFycWpuaHR4eEQwazE2WmJTWVZ3UGZiZ083ems4cUVJcXlTYlhqQnh2ejV4clFzYW1zR3BiVnpxSGxzR0tjWnl2THBRRUJHVGFHNXpnVDNQaXZZRnBOdE9FRk9Yc2NoUE5nK3dnOEMrYXNUNHZoYytnQ2xpbnVDNFF1cmdMU2hVVE1iaHJiVzhLeG9pL1kyalRSeEUvVHlSWkF1VWp1bE1qdHVvYU5uVEZ4bjRHUnNLdWd4MEs1ejZGTGxCUjFlUmNEckRxVHJRcElOSjhjUzFpalowclZkWnB5TlNjM3FOK1dIRWU2YWlRLzBLdWNUbWdGc3lZWVQ1SUNOMWhEdUZZc0pSV0I0LzJ2U210bC9TbUFiR2pXejRaTGo2Q3E2STZDVGttNmFwaURtQ2FNM2M5dUFPOCs1Tmd6dHRCb1d6eTFZM0lrN0xTcHdJTEdVdFJmaElGaU9JYlFQbU5TaG9Vc0xGZVRraEFtWTJBRGRQTzhpcXBMdS83eWplMDJaS1BDVURjOVoyeTZLMHFZNGo1RHBBTU1NZERGNTB2cmxJRW8yMTU4UmsyRkpvTVdTc1RkL1RHa2E1QjBOQ2R5R1JzMXNHR0tzM3BuVVhlaHRtbFpIWjJic2Z0SFFMaklseHc5bjdhRFFjSzFBNjFWVDNEUjN1ZitBK25uTExpVk5qYjB1aUVvMEdIcDdnbmpMT0xNNGJxdVFQY1p5SEJLenZjZWlJQ05qSU1EaTZnNGVMNlIrL01GTHRBM25kQ0JBZFRXUERSZjE0QUtob2pqaUFJb3p3d2RzZUZIa2dWcFgwTWpUTDRkV1JrMkJEcU9KQ0NhVTF0VmxURkJLOW9wbHNYV05tdGd3M0w2UnpXTVl1Um4yTmszSk5zK3MzZE1HM0hrdTYzaENOUHVvaDFjTldrZnN6NE9sUVJnYmY3SUNTRUltdkFWTnBUTzBielVCRHB4TUc2STFrMGdteVlaeDVpVWJER1ZtTmRHSzhwb2FFZ1JYdjBNMFN1S0h6dnlyZVd3WXNJMi9VaW1yZkpkM29JdU9WVmhDK2U5QzdqVUFKWWY2NkFMRiswWVIrQktNcHo4VytNalBHa3JLMVZyWHFJa04wL3laTW96UmNYSXo3RzJhUVpRNWNsR0xNV2czQU5lR1F6dUVNMnhoMnUwNHcwbG82VTJXZHlYbUNNOU1VR2Vra1dudjEwWDRSNTN2UEFPZWZ1S2FxcGl6Qjhaanc3Z3YyL2pXZnhhMHpVUEpCY01TYktxcXBHS0pHYUJZcVNFUXZBTmRUTFpoY0ZoUW5JMi9wK0RYVGw4aWxGOHJ5R3M1QVVxVzlST29EWTJhMkRESmRtMVlyaXplcG5GVjdBODYvVGZEYTlkMG1vL1pzQWtLTlV0YVBOVGJLUTFza2huTWdjQ1RHcTkyaWNpR3AxMFFsVElBRnpRNGNxRkR3OXZMSlBwaEdQY3FaNVczVDk5Z3cxVkhRRHFQdStZRmdKUU5VMEM2WUZCcUZvR3k0YkozemZRT2RESFJoaFBrNE53c29pRjBTVU1pVDN5NlJDaEoxelkwYW1MRHRCV3ZFanVSeU9XSW5MZHBDazAvU1hWckNtaDQ1NWxZUEJ6eGxjU1o0dGJlemh5aEwvRVZCdVRvbjNXOHZ2c3kzRUZzbzdESFJLRXVWZHE1ZTZucVlqWmN3MjEzWHJtZGJUaElQNEllcFVTUi9aYlpjR1QrdEd2RDhGd04xYys5ZWNiT0pmU1JvdUdmZ2RSbFUreFpqczRsNW1QY3lPdmZicUJGYTZ0bG9PM21FbTJZTGh0UTI5Yll1dFhFcUExZm9ROHRsQTNESVcvbWgyZDY0WWNUNU5CNlh2VjBRdW9qT2RTSUNZdm5YaGVsRFkwMjhjTlRockd4eWRiOE1QcTJuY0RVQ0VyTXVUWmN0bzdGRFVuVzNzNGFjTmM1bXREek1TN2tuZXNHbW5qejE2QzBrRXM2SDhhZXFjd2VMNlR4SmJOcGl3MzZ1V29WVTZGZS90cXc0WnJ6RmtTeDh3NTAwV215UXVWUDlNYUNBWUJubFVxMGY3UHN5Q0FFNlYraWlqY0dqMW1yQXRsYTZ4bzFzV0dTWFRlTUorV1VvZTJuNThqRklNb2NsR2duTUkzUnh3SHVlN29aNTFSTFlwTmpYSWhUZGc4aFo3SWFZNVBSWnNLclFyWVVRMmtmTU1ua2NVS1VkUHh4K1oxUTlWK2dPRUxFaHZFVGRPcElSU3VYY3l3RUExTlZyRlU4dk9aMUNONkJMa3FyR0l6dlJ2eHlhR01Vbi81Q2crRlFIQXlEY2xIcEpKNXRhS1J0ZUdiYTVTRytBRmczd0VuZEpkNm1HVVNaeTdJV1JuVE1mem9MNkdreGh2WVZabFNpa2ZGZXBJQm5PVTdaUFlRR1lqckdCbDEvM0FBUjFTV05sVUhhUEZleGQydzIrcDdqUWVxUlhJTi9OOS9BVnl5VEJMUms1cG9lc0xKaklUV0xRTm53bk04aCtKMVZNZG1HL1hJbzJGMDErbEx1M21sVnh2cEdFU0VvanlpUWVMYWhVUk1icG1zdTFwaE02dGlnSlJzbTZxcXJWcnlFWFVwaWlqUWJ4R3ZzYVl0RmhYbkdlbWFMUWduK01tUEprczZ6NUp6ckJvaStMSmhTeDdta2UydkJ5cUtQNTRyVHorajJoc0lTTnZ3c1B0MHRDNmxaQk1xR01mZmw0YjhpcHFkM29JdkpOcnptV0tLV2s0dDVzeFdqVHBsSG5LQ2t2WjJWMnRDb2lRMmpDYmJybWRPTGxMZHBsbmlleGFtR3VWc1ZyVlJsV3ZxVDBvSkMway8zWXUwdVprSWFoVUlUeDdMOVo0ZXZsRFVUVmNxYzZoa25pYkRwSSt1c3h3Sjl4ZlZlbzhaOHZwTjdZeFVIU05lSHQvNU1vRTU4OGxhbDJMVUZBYUxQMUNQN05qNXRpanlYTWRkZjNKcmFyRnNXSlNoUk5YRHNQZlZwRGJmaE1jUjlGY2RDYWhhQnNtSE1SaDBmR21iZWdTNG0yM0NDbkpsWTEyVlV1RU1IN3hRNWdWS3JMZVMzb1ZFekc4NDdzZVdhWHBDOFRUTXRGem0zUFFJMjlrZ2hnblluUzBxZSs4TVZKM2hBSStWWjM4QlhHNThSZk4zSiszMzJLdmx2c2NRUDFHSlJtNDdJYjcySWdaRE80L1RjYlhWQmx6TU9aaUJVRFpsRlhUcDNObzFKaloyYkZVdFp1clNlM1Nod3Fnbkw0d3puMkFXSG82T1g5RDJPSUcrOEYrY2tQbFlzaytUWEROUXVCQytaWUI1a3c1anVsb1hVTEFKbHc3VGVMeHVtUHhKNTcwQVhrMjA0UWM2Y0UzR040UmNBTW1hM1A4Z25EeWpKbEdVYXUxUWN0N1dvVVRNYnptaXJKZDRZeENVaHc5czBVV1UrMFZNU1hjUHdReG1XVmhyY2NpYitmYm82MGFheUxNZGV5N25rN1NPYWRPNldJQ3U4eXk2K1lHRnBPTUxST3ZuQVFJaEk1Z3I4Wm93NDI3S1hHdjN5bE0yQys4aFRDSHhXUnhyemlFLzVHbm5Yc1dYMUhiSTl4cDRtd3NaTGd1QjdrWmxWUzlvTGw1VjFPdnE3Tm93eFUyM0VvaVJ0R011ZHRRSmhJS3VLZzdKaENraWhyRXJaS1o3ekR2U2F0T0ZSYTFwSXVnUTVNdWFWU1BSTjZZeU9kL0ROSjFxdWFVR1c5WGdNa1p0dVhTUHNWY1RRbEZjTkQ1bkQ1RGh1Z0ZrZDdYbWJaaEJGTG5RbU5vZlY3TGtXeFcraFBPUkdKMmprRWxFOXVENFZYTVhqRmt4STYzOStqR0N5NThYSVZQanlqTDYwMnRPQ1FCc0Z4TndPeHNKWEJLbjhYcW9xMnYrVEtYMy8vVFgyNVAzM0wxTk5aZ2szWW85bk1iRkd4UUZqYVJvNTBkRXIrdHdBUDJQQ2Y1V2s3R3FWMTFaSXJLeVV0d3pSZ0Zjc2srUTZMY282VEN0cHd3SEdqdXZGYS9JV2diYmhPY1lubnlBZGEvWXlDL0xtQ2MzM3Z6bjljdURrclVDRll1R01tVVVwMGEyZ1hCWEM4WmtCQ2wxY205V1FwaHBoc29vM0JkbTZKbEFaVEE0ejE2Q0lXZ0Jhc1dITURVTXJHQ0pVaThUdFNsQ0x6eEZtcGk5STBFZ2EvSFE0amM4ODlXdUdTWCtNUElaemxpYnpmc3F1Y2RlR3RwbzRqTUR0SkxYYTNrdUhJYnVwejlBOTlyc0dFcllvT1pZTGlQTWF0RHFLZVV0ZnVCbVJrVkJOVDZSckpHUkZqSUNreGNuQ3JNcTZ6eHFydXdCZWdrMVZEYmhtL0xCWW55bVdvTHR0cXhvbnRBaTBEV05OTVgweklpZUxkNkRSN2RQRWE4Z3ptQWx5OHZZQmNXbUpCb29QQzdFWkUzWUNTdFY1NkVpZzBDWDRGalhDMElnVHFsd1ZkSkdFMzNuVEVJU2Z5bDE0bTZZUlJRYVI2Uk9Iejc3alk4c0dqdTdWbWh0b0d6azRGb3NkTlpKVUgrSDZ6KzNsM3hHd1BWV3VRUGRqbDBpQWRHMlpiaVlSQm1JYXJPQlJFYjZRMjE5amdqbXlJb1dxbkViMXBIQWpXYTRqL1R1Tklla0R0SW1tUXRrZkZkZUdGVml4MVU4Y1dCUjBRV2N3K2xPNlFFcXBpQ09UcFhWcmdtWVNCbTlSNGRBK1FoTm9HOGEzOUtsTklxMUlGdDZCeHJ1dUJVS2JWT1lnYVBobmdod1lBNFpIcERGV0lCdld4Qk5DWDFCcW56Y21KbVhMR2dXaFhPQWQ4NUR5Y0Y0K0w3UGs5ZW95NzIyYXdwTlBHQ3hQR3k5Y1ZqVWhhK2k4Z3JYMWhCK3RXZ1RwSEk5dVZtWUpOb0p1eC9qdE4vWERHRHhzYTFZSmtoUGRQbWk2enVDMW1ydUxXd2QzYTdEa0FuMkZYUzFNZ2dYY0FSY0drOEZ3VkVUb1ZlSkRWRnlnWlVPWXFsWlN2MU5lTS80R25LQnpYVENNZnNLeE5zNC8vMVd2T3Z1T1B5eVl1b3hsa254eFVyWncvaHk1b0hHdXBQNmFKKzhsSTBDTmZoQmNJOTByR0l1VkRSbnJuQTZXdXloa3duWHdYR1pXbEoxUHZ4ek1WdUVvZ2N2WHNZd0lJSWgwVkpwM3lRenVrUEJFTFdzRUY4Vjk3WUFWc1dpdFlEUnFVc09qYVRXOFRkTkVQSVB4VkduOWhhSUtZLzRGRjZudGtqV2xpQmJUYWdFK3RrNTVtQTJtc3UzUTZQOVFEd3REVXFZY0pFV2F4R0d6aENaaFZ1d0dWNlNaVmRyanpqczBFRllWQUhLN0dXSGhWNndUTERkRmUyTHVlOUNua2l5dlZvVVN0d2xCU29zcmVTcGZRbzFPOGlBR2FFWE5rR2dRdGt0dk5QSTAzTjlVSUg1c0NoT3dUdFcwM3crTnRjSktsZmRGWkNTYWhraFh3dEJ0ZXFNMXFaZGhJUEk1VjU3bS9OeVBCRGtaTFQ3STdnVUZ5cklURU9aTWNSYWdmSXZrVmI2ZFoxcldpTmdSazFGdG9aSVJmK0NTaVN6Q1FKWmsxdDgwV1NrZmNCa21yZjhIUWZFakt3VloyK21qcEhYZ0hJUW56QzVUWWZ3WWppZldDeHd1UGlxTGRLakVod09JVlE3a0hXamh0SlZkSXcrNml4dGlVRnU2Z3FtZmJsUk16UEZ3WlZhYkxLOU1rNXNJYWNMeDJ3TUZlbEk0dmNBenUvVjQ4dUt3Y0NvOEgvbkF0TkhwYzdJdW5XWHNzd1lQTGsvWVFybzBqV2JQQm11elZBa3NPYitmOHdTNGZFa1NJRHJUY2NXRHlyVFRPV2xNR0hPMXNnUTFzK3FVYUM1akx2QitsNHpVSTBIT21IYkVkL0ZOZDBaUG1IUk9HUjRDMXdKbnM3dFJGZXhhMWdnN3JRV1F6SW14RWNUNmN5QlUvNllTdDAwVU5LRnBxcG8vODJpK2xkYmY5YnozbC9Sdnp6cVk3UlJtMUhvbWlZclU3VGxlR042b21RN25rQ3RYYVVIbkk0ZmxUMUNVOTB2S1RoN3dzNDhIUTBjNGFmRnRWdndtbVpuYncxZk9VeVErcTRXazNzYmRLNkMwdGVQckhqKzByUk5nSXZjVVBYUWFOZXVzaHNrTW1aeE9ieVhnZFpka0NYRGJIUmNXSk00S1ZzazY4bzlpdkdBV0Y4dlpDLzg4VFJpRGJIOE5CRys4c0I2a0Rsd2NJdHY0K3R1cGdzejhhSlV5Tlc1bVk3TDI1Z09GNEtvRG53UWl1KzNBdTZrZUVlWjBFTnlsN1lGZ09ubmtVTjEzR2ZzVVBjZkZCRU1zSWRRSi9rbTdKUXdTNzRpeDNKT0VpZFN5Um5qZEMyM1N1V2xPRnYyNFVockc3NmpGSUxscE5pazh3T3MvZmdiMWtKV08yUmdkNVRNbXRPSDBtTjVIbDB2TGxJZUJlZjZKb3p3RDBJZHlKVzVHSGNrR0VmekNMU05pcmhjUldCUWlmTnpid3pyc2xWZ1lJcTdvSG1XaUZacFk2Uitmd1hBMGFLYzl5bVBhUUo3SGI2ZmJxUXBnV1FNVUV4ellzY2FmZkxEVVFGTmhPZHBIbjhyb0xQb0JsR3VjWm9FV0FwSGtIQm9PMmZyRDc3czJMellWR0VLWnBtaXRGdWxwMGlPVlkwZFB1enBjb0h3OHhlVnduQnZ3QTltbjNmMUx1WVhJc05Ybk5MQTZwMzVsZG5MQnFZeDkvclM3bjU4OXl2dUpxRnJWQ0QvTXpEN3huaHRvZWZBbHlMN3NvV3YvVGY2K010Lzd5L1pFbTJaVFovZ2FudjVOS0hINW8yNWpkSlNmWkx3VERlMzM0UnJ6MHlpbkhtWE11YzBsY0xKc2dUSVZ0WWlFQlNwMm1zZzhYc3pkendkQ2Rxd1FaVk5VOFMxVklIYXRPd2pLUzZ1dG5UUWx4cjdvNGlGQUZOUEVvZWFGUFB0eUFabjAvWmRmbDBXUHppSmZiaHpFSnUvOGZhRU9DWUlCYUluME10UUdIMnE4aGg0OFlRdzNRdmE1WmN1R0R4MDhqMmlsRFFmak9VN0pIU2EyckZSNzVyNUQ0SnhwSENJcGgwTFIvZDhqdEVTUEZKT2p4WVBxYUpXWFZoNm5MM0xRUHpkNG9pQ3E2Zk5EWFB3NkpwOUtyV3FVemhQcGtpS0xQcUVTSldVZ1RacG1LREdBKzNrcDlaR1FVOVBIcGFhKzAxeDhtY1g2d0I1LzZQTEgwUHRLdzRjTmQyekRlSWVvdDdjOExqWFZiZWNHc2hEMzhydGY4Q0lNWVVGUWowOXBMczY3Q1N6N3k3cUdNdXJDVWxHdEpTVzIvdlU3THZ6MzV6cFlLTlRNT1pSYmRSYzdwbG1tUDR4MnU5VzZsSDdzY0hqQlIzVlJaejV3WTNqdzJ5ZzlldDVmLzhHZm42Wlo2WHA0Z3ArZTB6ajNaeFlnSVh2UGplR2Jxd2wxUVpBZzV3UDRoelhma2xMdm5jWlUvR211Y2Q1bGpocjBIMlQrdG1BemJsV2o5UFhuYkh6VEpuVHprSDN3NWlrWHRrbHBqL2hWZXNKS1hSOWkzTEc4WVNIck9nMm9XTkp3T2wyd1p3MjEreGl6VmhRWUVzZWNrZWNSdys1aG1PSFNhbTdnVHQ0WXhyVHZXbG5RdFBJQVQ1UWp2L2ROcS80UlhxTmZoT1JzdDYyWlVCQTdiNVdzYkpaTlc2VjhkSkpZZGYxczl6M3duRTlZUE1hdXd6OXhlbVY3azhBaWQ3TFdrcW5nWXo4OU16eDQxcCtOcXBYRWZvMi9pKytnYVgrMWw2T1AvRlpSZGZ6ODE4UDdHdWU5cTFCV1M2bDVSWS9qbWxYRDFyM2JBWGdvRlZSUEhHc2RNY2tZSmNFQUFBU0tTVVJCVk9nbUJ6YkxwbVRseHZVWkVRY2l2cDYzYXZ2Wm5kSURNOHBTWXdxUDh2QVE0RG1jemFxa1lrOFYydlR1UDNlWDVabGppaFdVTUd5Q3FpcFBiM2RGN0tnZ0NLKzR5YW53aGw1bHpLcEsremtlZVhPaTZ5b1J2eDJ5QlYzWHoreWNIcWo0ZlJjYU1LSjJRdGxaMHh4eFRjTHNyOWFXVEYxM09YVURiNWM2UCtmdjl5MmVSYVdQaENHc0tWQVc1eWY4U1MvQkZnZ1FUVU1SVTlYMWE1R0R4WHlrckJIN21XM2RBK3J1VjF6SlhVenNybmZiQzdxTWc3WGRsS3R4d3M0Z1dTa21MNlFTa3lFUnVJeUlGYjRjOGJLN1pTaVA4MU84M3ZnczhCUDIwWE5KVzdxWmlNMFhFK2R6WjAzcVU1MllIa2pwVjZOUmVVTXlXc3piMFdSZUdKTGEycVdOMDR5U3Qxdk9DYzY3TFc4N0tXYlJ6RFRucGNOZXlYbEVhczZQMkVZcExzOUdiRklpNXMwcG1ZVElSemtTUjYzMWJkanRvSjFTeXRzeHA2MzBIckdqT3RXSkp2UENUQWFsRHh5MHIxUFl4TzNuUTI2d0F6bDVoa2dNVm5nUWtCYWhnZzU3RmVzUkpuYUIvRVhJbmlNQXp4aFBmZCtVUWtPWWJKMnJhQ2hsb21kdU5VUHY0UFVMMjd3SEtuN25KWDdSOEtFZjROVDB1TlVDT2V4cUhhOHNXblhkWlhHaTk4MzcveG1uMHN1YWoxamJkNHRUV3gyK3FHcDVGeDZXQ3gvTUQrUldqQi9OVGlzMHZBdCtVdWZkVFBRbFpkYWFQeTVtdjdTdGV5QnhpSWZrd2Exemhyb21YTlc5OHBpNFBOK3p0b2szV3M1N0JySEh5c3h5R2ViK2p4UTVLUHd3amlkd2JwS3ZBN3BMdmV3SXZtdkZPSlZJeENESk9iN3c1Qkl5b0RlSEJxV2YyeEU5a0hNRzBxaXNMc3BaNWtET21SKzA0WFVBTGRaMG9iaFhLU3Vuekt4aHlKMStTa2F6K2xhRXFwZXZaekNkc0ZBY0l1aVlDbnNHd2pjcExJb3dqR2MzVUlIdkhBaGZvOGhkckg1cCsvZEFKbUhMZy8wK1Q4NUtQTTZkMzhSR2tVY2dtZHQ3MTd5eUZGYzFMRmZJNlQ4b1EyNTVZYzdVNGhvK2NGTzVsMkphall0NFkwWTBKWVYvWmEveFVva1hmdWh0OVZNYUx4Z0xlWnNNb0ovYk1UMndPK0ZVRkFFb1QyNjRVS1piRk1YYmR6UDhCNVBCUnJWM3JTd0thZllta2NLY2NYV3lKMCttTFlGemRJdTE5dFFFcmpsa0ZqbDhrTnZyMWFWRzNhRHRTanBaQXdxYStBMk5XWk43UkEzb1ozWk9EK1Q4ZHg3dzJvdVNiVlJvRXk3dm5mdko5VUpRWk90ZmkxNVo3NnJKRlM3TldkeHhJK0pySVIzOFVpcUtTRndVK09kWWpwMWJ3alFxc3I5U2srbFUzUHJCeGYyNmhWVnNHSjlzZ1VVVzErN2xyUk82OG1PVHhWRDdnTzNjQTNNSnAydEZibFd1RzRZUkh3NzVYYjdmN051Z0sxczlTOEx0dXpObTdLc2JuMUVDUm04cnFLeDZUcndqdktDT2NPS2lCdFlHa1U3SDNZdkxiS08xL3ArOHdyR2ZQMmZzRGYrRkcxL1B4K1YyZnJmU3J1em5kMHdQVE9pdlhia3EwN2RMdXYrbWlNdXpTV2tHMGphcVRSQTZxaHBSc1VnQzlRTWh4Tkxmc2Voa1RTRG9nN2RsRDlUVXR4Z2oyajJRMjNoN0JMU0Z4YkdMMkJ1bmVzNC83dytVakp6VVl6Y2RZZ2ZQK2xNRDZlZDJZQThNSnA2ZzdzREd1Q3FQOTg4YTNBNTV4cFpta3I3QXNPTmJ2Slp3K0wzakc5WnZRS1FIeHQzamdFanREaTZPOWQ4ZTcrRFJhMC8xTmVkRlJudTAyeG03WXIzRDJNNTY5blhydmdkUzcreWV4M2JrY0YraGlWYi9EM3VHcnpLR2I3bndBQUFBQUVsRlRrU3VRbUNDIgp9Cg==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VY5MElGeGQiLAoJIkxhdGV4SW1nQmFzZTY0IiA6ICJpVkJPUncwS0dnb0FBQUFOU1VoRVVnQUFBRUFBQUFBekJBTUFBQURWOFJPQ0FBQUFNRkJNVkVYLy8vOEFBQUFBQUFBQUFBQUFBQUFBQUFBQUFBQUFBQUFBQUFBQUFBQUFBQUFBQUFBQUFBQUFBQUFBQUFBQUFBQXYzYUI3QUFBQUQzUlNUbE1BVkt2ZDc4MUVFSGE3bVNJeVpvbEFNekVKQUFBQUNYQklXWE1BQUE3RUFBQU94QUdWS3c0YkFBQUNZMGxFUVZRNEVYMVVNVzhUVVF4MjB0QzBTWm9nL2tBaklTRXhYWVFRak5jSnhIVDlCNGxnWTBrbW9rNjlnZjFnWXFRTGMvb1BlZ1A3ZFdPOERPd3RYSXFnTkh6WWZ1OXllZXBMUGVUNTJkOXo3TS8yRVZsNThQVHFVYWw3enVaN0xFSjhJbm8zOFhqWmxPRDZsTjRVa3haK2VRRkhLRkoyZkQ3TThjY0gySTV3S1BhdFplZ0hqSEdsNzdZQi9QWkU2QURQalRtRU40Y01HQmxBQWx4NklvVDRhYTBNMVdSY1VBdDRhUzNId054MXltMWNXVmtkM1FaRXdLbTFYZ0MzL1R1b2FoL2FlaDFVQS9oUkdvQi9wU3JuUkM5NVZSb1R0ZDZLNUZvQlRFNVpXcmZDc292NWt4QjhJRllrMGIwS3l4WXVYK3ljNDZxSVhsVXdleG9tZVg2MUVLQ0lTOE9aYWR3eFZrU1RTME9PRy90cXFjLzV4NlVod0lFNGNoZ2dxMDJYaGdoOUFTUlZhUzROYmVCY0FMT3FOSmVHUFZ0ZEFKd0lrTVhTOE5vd1hMZlZjWVJZM1VSYzBBbXJ3NVI0aXEwTXBEVDlLL2JzQS9jbFZjT2VRUXdreVJFN1JUZ1lSNi9KWmpTbjB3UTMweW5mTXlBVkwwdUVnbi9yZHZBdERkVFR1T0xuNXNqd052N0tSZUI5UGV1ckhIS3pOZU1EdFRNTnNTcmM3cjRxTmM1S1NBL21lbVVhVWxXNEFaZXFqSmN6bWIybWJYNUpBOUdaR2NrOXhKbEU2RW9STEhZYVdLdGh3Y1ZRc0tSZFNUS3pPZHBwRU93K25sSDdlekdpWm9oUkxZckZKbDNXYVJDMVBVUmhVajdDSWlyWGY3YTJ4cDB2MGF0dkFxVzN3eWVwS2tRaFBsak5mL0R3eEg2UHRUSXI2WjBBdXhTYk1WdG1LWGJQTjBGNlppa3U1cHNBbWRKUTh1NUI1VXBEeS9rYU9MQ1piczE0NEJqWEw0bDhFOXFyYVZ4M0dUMERQLzRxODdGQnVwemt6cDFrQm5nY3ZkandXczJkaDhWSFVmNERaZVZZM0lCd0tCVUFBQUFBU1VWT1JLNUNZSUk9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cxaGRHaGpZV3g3VUgwZ1hITnBiU0JjYldGMGFISnRlM052Wm5SdFlYaDlLRkZmZHlrZ1hGMD0iLAoJIkxhdGV4SW1nQmFzZTY0IiA6ICJpVkJPUncwS0dnb0FBQUFOU1VoRVVnQUFBbndBQUFCVEJBTUFBQUQzcHNldkFBQUFNRkJNVkVYLy8vOEFBQUFBQUFBQUFBQUFBQUFBQUFBQUFBQUFBQUFBQUFBQUFBQUFBQUFBQUFBQUFBQUFBQUFBQUFBQUFBQXYzYUI3QUFBQUQzUlNUbE1BTWxTSnU4M2Q3NnRtSXBrUWRrVGpxK2RlQUFBQUNYQklXWE1BQUE3RUFBQU94QUdWS3c0YkFBQVRkMGxFUVZSNEFlVmNmWXhqVjNWLzg3a3pYbzluaEVRcVZJcmRsa0tsSUR4UkVWV1ZnRWVxSUZLM2xWZWxRS0NBRFdwMnR5MnBoNC9NcWtCNVV5bGJTQUY1S29RU3FWUzJxTUkyUXBFWEJCVmxnbXorSUx0QXBSbWtscUFxcWkxYUlFVlZ2U0U3NDAwMjJkdmZ1Wi9udnZmc2NjWjIycDI5Zjd4Mzc3bm5ubnZ2NzU1N3pybjNlU1lJYnI3MHFzNkljejYvTmFLQUc3bjU4VjU5eE9IUFh4bFJ3STNjdlByVXFLTlBWOTQxcW9nYnR2MnM2SXc4OXZQN3JaRmxqRkhBSTI4V1oxNHNlMUo2Sm1uZ1gzamRhWEh2aWRja1ZTWFFwc1Q3WTlTWHZPNXRvWkJwNDh4dnJjU3FKMGo0VHlFMnd0N3VCSHR3b2hmRXFpdVkzTlRyMWNURnV3M2xnSGQrTDhMd2NGRkxVSy9lL1pINkNSYVBDL0ZFY0l0NGVvSmRPTkdGQkxPL1dCRzl6L3pzdXovNmhCQi80VGdINVdiRXBsZjlPUTg4S2x5cmV3eVRLNlFyMkFwcDlQaGlkSmdSejhWbXNoU0txemxKZlpVUUg0eFZKeElxenpOeStqZGo2QUUveGpESjdHT2kxd3FXTUlBWFkvZGVGRnZSdVN3Q3Zib210b2NkUlVPc09EbG9KZTcrSkI1ditZM3QrOTZPdDB4LzVoZ21tV3VLNjBHQURaeGtsTWJlYnlscXRJSlVTZXhiS0RKQ1hCMnF6eVZSdG53L0VlTCtsV0FLTTVBS01QVmdLT0ViZzRlM1hmVFBvTnUxSUZoRWp6Rzk2Ti9vc0RXTDR0bG8wN2EzYmwwNW1paFBRam0wcHZxNDJLZVJUMk1HT2NVNFZaWDRRU3NtbjJaVnJ4V3hUMzJWY2hQdGNVZGNpTWhIOTN5YU1DTGNxa1dZV2JGbWRtKzZwR1NTQXF4b2huUkI0dGRpL0pQSzdnaEJvaTl0ZkpwZWxSdzlKNWFxb3VYTFRtSFo2cHhVRXNOdHVubHhValU3cjBPR0dTRFdNcEttS29UZnFpbE84SjBYM0J5RnVRbDJCZnNVOVlkWkVZbUFHMEtzRHpPRWFmRnp5WllPdFJWY0FGNnVJWlJhSkRoNXh6Q3VYTnN6MWlJM0xybEpjbWFqTTRLcjJHOTVuSmozY0x1MzBwUHQ1b3pOUmtPdUJ5WEFsM2krOFhvYnZkRGtHcEdhTEh6WnFPbnJDdkVSZndvQVZPSGlrK09sdHZLekJjTSs3enZ0aTRBdnF1cHhJYU5UaXZ5NHNUaForSXJXdUt0eFU3RFJpVXdCcE4wSUtiRzRJemQ1eWlycnN1QVRrYUZFd2dFblVkUW94Q0xmTEFzVGhTK3R2THNiN1hrN2VVY3JEbW44RnFUeGc4VmJVMjEzSXBzMTlEZXo2MkM4T1ErK1l4T0ZiOG5UanlDQTJUZVRkM05xaTNoczZHcGRMaU5OM2JMZG9iQUQza1ZpMWQvTXJ1RjRjeDU4M1luQ054OEJodHhqS3pvYndEQ2N5WmVIOU1hVkZTMmdKc1JsTGd2TDhPTFlQdWJwaWhPRkwydGlOVDFOekRDT1ZFT0k0V3hXa2VLNlZNdEExaFRzSEFkaVBrbTRZUjdmbTJzZlRIbHVmSkpqa3BwK0lFdU80MlNNYVdkWTExdno0U29Lc2NtRkFiN1lBWkhYanluUDRZUHp6NDFKYkpLWWlKdEZ5QmJ6dTBHd0RHcFM0eGl0NGR1NlN1U1UwWTVvWTZ6OWVBZ2N2dXBFNFVOSTV3MFpFK1NCcnE0aitGb2VYNS9DUEE4WmdnRE5jcHl6T1dRQXhOc2NJcy9nbzNPUE40UkRpQnZRWk1aSGkyNW9yOGZaQ1Q3akR1SzFqTExnMlVpeUJIVldHMEFiVzd6OHd2UC84ZVp3L3c4N1FlYWpydWwzemxYdS9XMXZkQTYrYWZUSTRFdTk0dTl1ZjlQcEhOcmVlcnAzOXh1VmpNelh3ZzIvZllCZU5uNnZycW9IUHVmOHVJV3VHT09tVDI3ZXprQTV1aEpYTEl5TkxseFlNVUE4YmErME9IM29QSzZ3OXo1MVg2VzNsWGVlRE44RTltR2E3OUJDc0oxTWVpcjF0NFNlVGdSd1h1WnpRZkM0NklWQ3ZJL2E0S3ZFV2JRSDBTWmNsRzlBNnBZaE5NK2VldXRiMzNZNnBDQnNxYmR4TitVN3NuSlpuL0kxNXc3azIxYWFoaGVSYzY3WVB3ZDlvMkhxaE1WdzB3UU5GekRycHU1UTc3ejRNdHFsSDk5M2UrWW5ZdS96UWZwSmF4VTRmTFI4TnRHNERId1A5VzRMQW55RjJJU3c0cldWSUZQaUEzMjF1TDhlcEhEeXpLRUpwYVlXSXVIVCtZNnM2ZnEybmhnbDNYOWtRVmI4UGoxZTh0Q0hIL0swRGF1UWl6Y1puaklqM3FtWXF4YStCWDB0ZnNsY2o2ZTJ0N2REMGNOeis5RU1Ia1VoVGxCaHU0V21mLy8xRW1hU1M0V1BrcHdTQmFIbnIxRUZvdDFOdkdTYUViSTJYYVJxbVc3OVpBWE5oUGdkbERJeTI3dXJMbXNLWGx4THBzKzBrZFg2a1FlZGFSV3ZpdVFyYmhqU1lWL245WVZFNFp4amNMNG1iNC9CczJEZ1M1ZE1melhodWlveVhhcjVTNVlxb1h4UjNhdnRRQ2ZTNFJiMWlZbmI1alZWaTA2Y0hVdFhnY0M3NU9qSUdkMVRsOWtnS0lxeXp0R0x0SjAwTkpvS29OZWp4TVJ5bFcvUHJIKzlCOU5YVG13MEpESHRwbGpSNGNFWHhWWGRHTjhGSkJCVUhBQmZnREhsU2gzWkNFQ1U1elJXVlhOSkJBUDk3cnFzaHFOenFrU2Y3WlI4ek9MUFZUMmVvVml6K1NDZ3FHK2RsVTJXc0RmNXdlOG0xK2FhajllODZMWDZ0SDdaN1c5WWlWVk4xMzNTakpOZDAvQlYzSUlVSExpRDRGc1c0bGVlVjNKaEpwK3RyYXA4M200dkdHd05hUmRJMnhFMGhiN1lTNG45bHFVYW9pSTBBTk1GVytjeUZiZ21WeHFVYS9OalJkV1gxb3plSXhwQjZjZlJiKzhKVXpUdlJtUW85bHNBeklLQ0QvcFROOXhzY1E2QTc0R3lhb01kKy9TR2JyNWpBL3hqR0V0TFVxRk1KM1cxdEk0SzFVVzlpYWtHbXJock9ZS2dqYVlkVnRaWk1vbWVDNDJ6R0VyZTZRQ3B0dHRRY1BtaVZ6ZHMvanNQK1VoMytOU2c1Z1l2YTNiY2JHWVZmRFUyTEJnZXd6OElQcUJqdngyaFQ2MW9GSnB0cXU2UjA2UEdobjNXRGlrZDZxV2EzMjlaSXZSM3l4YklhQ1J1VXZyZStBeGpHNUROTWtaQ3ZlNTRDK0pQWElIbktOaWsxRnZoVk1RTFpiK2NkWnQzUnNLSERzejB3ZWtLQjhCbkhCQXQ3N3J1QXFpZVZGbUNiMWRtRVlXeFdXZTFKYW82U01sWGRMUUFlcUdsbGMzSTlNR01OV0kxc1d5RGhTcEFuVzE1SEVoYU1YWkphRUs4VE5vbUdhNmlucEFwWjkySmNGSENoM0ZkTnBWQlVMVmpQd0ErRzB4Vm5ISEJ6VUpaaVVKT1k0TFZjYjZEb0tMU0lnY01BMWh4QTZCREZtdGdLL3A1Rk12Z01zdldGY3BmU1RocGlKZFdIUnZQWVkvc2ZiLzFyWDlGNTJ1Y0hsUTJ2U0lGN3psTnlWeWxEQWdNNGJiZFNRZkFaME1Vd0djRVlvcnJTallXM1JncS8zSzNLdVZuK1JwajM5UlZLM3BTM01MVTFWWmdtSWtleFRLNHpMS0p5RURDT3RxOWxTcUs5em91TDVjVmV4MGkvQmd3dGlpalV5cUtOemJZdFphdS9HOTYxN3hoWlMyWUI4RDNuSlpCUi9DNnpqdjRnbC9iTit2c2dDUXVUT2NwWE1aZjBDM29CZGZWY2tVeVFrbGhINFpwbDhseEorWTRmRURkakRSVGRSc3YycTVrbHVhbndyT09TM3liVUNPeUlUaWh1VlMwK2tZMDE5MEI4RjAyRWdDZnlUTDRESWxzbWRGRG9zSE43Z2R6eW1kcEhoOCtIRjI0TWJGeVNwNFJzK1NrekxJMVFGSTV5cEluL2VzWVNEMkpIYlJGQ3l5T1NkeDd6UE9WcGNia2lvUTQ4emRXRUVwYnRrRE9VeXY3QWZDdG16WXZERDVTOXMzbVIweGplZ093bGl0akNiZ3hNUlUwYkw3akRUM3BmWXg1aTZLTXBmN3I5bk1oME9za2NSTnRUbXlhS2xoQnU5dUJ2cmZReElQeFU5cTdUVFdnMjRHY3l0SVRlMXRheE1HbkRuQ1ZUUnY4QXRSa01YV3JsSktXZXNsbnYrNXJIMjNWSy82T1FDc2pBRzl5T211c3JMTjBZREc3TUY3clV6aDhhTFpDOXhwSVYrcytHeXRsN1JUa2pjaXVxVXFIREVwRnBJSElKRythcEtudUdIWTVlZzM0QWRwWE5tMzZ3L2Z3MTFSSGZQUGl4MFpSTmZMaHc4b1lPMlI2b0RlaGVvRVRCdVRCYTJxaEhMM2cyM0lZSDJvWll2eGRZTTVxS2pRS1JGcHBONWx0OUdvMUtYMTZKMXZZc1hVMFRCMTFqUXdmN2hCN24zbHRQYUo5UVNPcW9uSDRWdDE0VEs2TFlkWk40WUEzMHo0NG9tdTBZT0xLdncxcVZMck1hczhMNjZDTDNLNXBGbm54UVJCS0cwbWVic1UxcGxWV3BSSGhTemYxblVvVVBzUTAyanpvWHVPMmI5ZU54K1JLeWRHZ3FmYmV4NHdHU0tXOVBpM08zdlh2SGtPczRFd2ZxdExvNnh1UzVSWW5pRFZKL3dzd29rUUJBbXpSUk9CckMvSDdzczhvZkVISjgxWFJ3SVU4N3hZYnJNcVNoZjVZak5xSHdPQ0xxWHBpa3lsdS9hVXZremZLVHlhSFVBZ2ZIaVNGbHRpUzluV2NVSmdlYlVaSDA3Nkg3Q1Z2RkQ2S2kybmRiTUlDdG14QkxtY2NQbXh3ZjRxdVFUekg0cjQyL0h5Y0lVcVpqdGlGQW5xNzk3NFNucmtvcXk2bmIwVWxoZFRrU1JqVDhuaHNYeXEwaXhLRkwzczFGTDBXR3hZV3NPNktaSXZqbTdjYmxlSWF4SFBMTHRJc2VwT0xzeXJLb25VMXFwekI2R1VhRUNvdGd1ZXlPaVRsbkZ6QXB4MWxrdmJONkpNdWRMUnMyaVI2M292dTR0a0tWQTNTNFZyV0QwMEFXTWNJVTcva3hxcEdVbVg0c0lWQ2YydGNBVUpFVWxKeGtjVXRzdjZTQkUvME9qSHVpM1pzMkRUdzEzUkUzM0pjZ0U4ZnNVZUNENnUrcTRWRzRKdmRiMEhoK2JMQ2wrVGNBQ2crM25SRmxTT1Z6RVdKZmN2dXhpWG1wcExiWkdMQjhUOUkvQjZOczJjdlcxcFZJaFhhTzA2cWFGaTFHUVUrcklsZFVBWGYvNWhlQzgvS0s3Mk9LY3NGWk90SG5xWHNLbFV1NndHZXVYTnZWWFA4TXIwemtXdVJMcW1GVE5DUVdOeXJxN3lYY25LYzlNaWR2YnVlNEFTZDcxNjN4R055bnphOXJaUzNseWFqd0FmM2FmVkx3amRscnZDbVNZdXd0VDltUjBISFNJTUdFUXMyTG55eThtRXdVNnB3alV3WDkwcjZYS3ArTitlMFRYRzcyMllZR2FjdHFuTEVaMWZ2VFlpWmthNjNhd0VqeVJqOEpyMlREMjNEMmo3b01KUk1Kb0FEWTJyaGF4Q3NVRTYrWGZ6ekJOb3FqWGtJWCs3VjdSR2NDK04vN0VwclRpdW91aWlCQXVqTzFNdDk2OGg3cXVFeEhiTFF0YnNLZjI5RGcwSk04SnlUVmJKdWtHc2ZocEVqbmdXdFUxalZNcFVwSmJtT3JsdDFRTVhoVS91czdTRlc4ZTRJc09HazVaOEszeE9rbWllcGk1cjNWd3JGQy9oVE1iazlzVFJicUs1NmtROTlrRGNxVjN3aEpwTjZPakIxWFpDY2t1TkVSR28zR3QwbkdlM2s4R1cxZXpGZkpBK0NEL05kMXlPQm4yRHdMYWpGdytabU5xbG9tYWtOaGlEandJdms1WThUVEJpaDBrS3FEaFpoQnhiVUtPRVo2cUJnZEIyOGJMTGZqUUd2VXhaYlBWS202MDdlVXdxM0l1c0RMczZvSW9ldm9jM1R2STUzRDRLdjdiUVB5czNnYXl2TG13NnRrbU15YmR1bm5GbFRkVlpjUlNsRit5TnZEUXJWejhNc3pDa0Z4YVltQ3VCZG9iZEpvWmtpbHM0b2c2a2I5ZDExWTUxV0J1b2lpMXlBVTA3M1VHVDJCbkN0RVhsWlkzc1FmSml3c1gzZEVzbVpCb1JJaTBxTVZKaXlwTkFqNjU5Q0hwT050YlVzMW1GalBCQnFheFRaeVEwelR5dURWSkRxS3JONFFPZHlLbytsTThNd2xhTyt1MnJoU015Q3NqbXdUcmFUa3RDQmNZQUF3cGxyTExQY2pOMnk2bjdaYmM0QWlxU0k4b0IrV2VheENuSitLSnhxa0hJdktTMG9tR2dRQW0xb2l5dGFhY21NRk94ZW9ISmM3ZTdDTG5tekxWT0hOMzBocmFrUmF4UWhnTldUWTZxck1vWnhrdGVNSWQ5MWc4bHFrNUczRnd2WXU1dW1EeHl0VEphMmg5eDExVlZGMm5HYmt6NHN0alRqc2xrSW1IOU5uUDM1dkVBM2M3TDVTMjB3alNtNmFHV1dRVW1TOHVSWTVwU2l0emNmRXVZM1RiS1hOSTJxcEdESmE3WDFMLzhYN2NBandNdjJJejRBbjdiYTZZcld0RXhvUG85VW5mTFJ5ZjVSMjVjeWhDa0RGTVpsdEF2MnhRTFJOanFWQ3JXdlRCZFhzZmZLUWI0TVVUOEc2L3VWU0xwWHVWcFhlUVJRYnFHSWhLNmZEdWFWSHRmdWNWMUo5dFE5Y250S2ZUUXVkc0d6Y0F0Mk5UQUszY1hZWHRpOGVycTNXRTM3b3RZS3pDOG5PMHB2ZnhWZEMvRUhuM3FENmhqMkVZcjNtTVQ3RjdmdnBMb1BiMzhqU0NtKzNvbnRsZUJMaHZ4bE5NbkM1NUdveDlFQ3J1bXJzTzN5WjIyaUovWDNVa2dTOWs5OFUwcUhidGRseGp4K1FZamZuVlhhVjhOTzlpdkJoQ1ZyRWErSmVHYWZvWkpKeDR3dGdGd1BWOE13eXJzcmRuL2ErejU4Mml1dEFnWEJBMEo4NWVWZitJRVFuMWFpS1hoUVNkcy8vSG50bFo4OUhLNVJOZmFXU3RkcFUrdVVJOFJVb3JuZ2c1WG9mZk96eFI2MDVOc2dmMXorZW9EcXBZaUc0alRXMWF3YVNhZEVyVytYUy9WSTZKUlUxZEZ6VHJrTStBaTVHTUV4YTd1cE5tdWNJMHlJamhTSVBKNlVmVHJBZFhQdk5GYW03aVFDT1VwL3JTa3BjWlorUFh2cWJHamN4L2VvV2xuN2ZJOStab3M2Z2sveW5UNExyYzBhc2xTRkRCQkF1b01FZnE3M0Rqd0ZXcDA2clZhZ1Fid1FyNlZYN1Q3US9XZEthSHZiZDMvMGVyZkZsenE2RHErRzBpK1lCVVhjV1hkMUZBZWRWTVZsWnNrNXd5aDV1bkZKLzdEU3Uvc3JMUzdta1hQaHhva09wMFR5MzNsVGVHWWxRaHRVVFAvcXVmQ1BQaitJdzlWMXZiaVo2SmxQRVBoSTRmT2FMYnVtTTNpMTFiRUNqazdSYWhkY0hSbUxMVTAyMnMxcmoyRCttTGdlbTlVdm5jUFA5ditwWGxVYWo1UFpybU1wS1JNd1orQXBkbHdkaFgwdFZaUi9uY1Zxam1wMnh2cksyQXlyK3FvbXhid0xMTFBVTC90WGs1NS9YYkwrNHBRMEhUR1JSNDRBaGVrM3A2SldwVGx6NHdWR2ZkU0ZqMUFoMkxUUlVDbGtmdnorb3QvZy9yL1FxM0E5eWFta3p5bE5Zd1BCWm15ZVBuc0VDNTUvYlJqUGtTendLRkw3VDFuLzd2cTRDVVpvOXZqL05oSUU3VUdDbmJJczZrZFR1Mk5PTytMNTQzMDNYQ2hJN2ZDN1J1WmNqOXViZ25XSlMwRmFRZzFSV2xjZWNjUzg2ZldmY3lqRVgvN3p5eXJXbTFLekplMXhteXJla2FkZ0syNm03MHBZbHFPWEtmZzNkbTZDQUU0bWZUeVhGZE5xOCtMUzhES1ZGMlNjYnByc1JFTndVM0dVMy9QOUpsM1M4Slg1N0VNWnhlRFNTNGFMdFRWZVZ6QlJIeWNlOVh3bUlYQ1djNjVxK0ZZNEFtMEpkdjZQcFpuTDlGcXNMcVhPYzR4eVUyU2IvcDJWblhOTndlZnRUOXp6WHEwSGk3MVdrNjdVQ2grd3pNak0zWHhoQzAxL25ydFdoc2VPZ28vN1Z0UStJUGJ1Qzk5SkY0TjNGZmZxakQyb2VicklhNDUwUHRYSFlkS3RiY0pmS2p6NGR2RU80REg5VitHWkhNZUYvY0VqSngvOWZINi9sVGpKQXRCei80UXprWVVSWjgzSEZFYTdLYkpMZll6VzFEK0tQKzBNalVEejJ0Q3NSNHl4NEIzOER6ZTVKYkYydUlZM2Zxc1orOFhwOEhQSmoyRUpEdC83LzIzTHRoK2RIR0l3VTMzYzl5RkUzWGhOcHZzZDNJYWV5ZzVkTDl5MDZVdjFFYWQreVFyNFgzZ2FaWTBrNGpFdUFBQUFBRWxGVGtTdVFtQ0MiCn0K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VGt4TUlEMGdYSE4xYlNCY2JXRjBhR05oYkh0UWZTaGhYM1FwSUZ4ZCIsCgkiTGF0ZXhJbWdCYXNlNjQiIDogImlWQk9SdzBLR2dvQUFBQU5TVWhFVWdBQUFuQUFBQUIwQkFNQUFBRDNNeEt2QUFBQU1GQk1WRVgvLy84QUFBQUFBQUFBQUFBQUFBQUFBQUFBQUFBQUFBQUFBQUFBQUFBQUFBQUFBQUFBQUFBQUFBQUFBQUFBQUFBdjNhQjdBQUFBRDNSU1RsTUF6ZS9kUkJBeWRvbVpxN3NpVkdhWkJtOUJBQUFBQ1hCSVdYTUFBQTdFQUFBT3hBR1ZLdzRiQUFBUitVbEVRVlI0QWUxY1cyaGtTUmsrTTBubk1ra21HUmRmMW9lTzZ3VzhRTWRkRjhRSFQ2TUxvaWdkVjlkZHI5M3Nnb2lnSFJUVUI2RWJRZHpCaDQ3aWc0NUNaMVc4cmRDemVBTlJ1bGtRRk1VTStLS0NkRjY4Z0dCbkVtOTdjY3J2UDFWMTZxOXpyWFBTeWZUc1dBOTk2dkxYWDMvOTlkZGYzMS9uSko0M2sybTFKb3FtMWt4TzVLeUZtaStxTmlIMnpsckdtUnh2cmJqaS9qbVRFemxyb1JhS0srN2ZaeTNqYkk3WGs1cmJTNUd1OHQ1ZnYvVXZsNy9QMVh1VVFucWJWWitUT3JtUlBlM0toejluVHBGcjJiUzNTV3RGS1dTVU45L0s3MzFsZHh0NXBMZEgrMWlxWXl0L3RwV1BTZEovNVpQZURoVExVaHRQdWN6MWc0RjVQdTFDZWh2UStGSnpUcDVyTWREYzltMmdGWWNwN2t2RlBldEE2bmxMUk54MUluM09FMTJVaXJ2dU50RjNnWHJUamZRNVR6V1FtdXU2VGZUMVF2elhqZkk1VHpVbkZmY1B0NGxXcXNMUk9OMzQzY0pVS3V3NmN2VDVGNFJvM2NLem5hYm9IV2x5VngxNTl2NS9RYUkwdFNJVjV4cTlYeEQvdnlDUm10TmhWOHZSNUliL2NTU01rdjIySHExSkt6OTVrTll5VS9VTmFYSXZjUlJxcnVRRnlmTFJ5SEVFYis0WlY4cWJTaGZBV2lGY1k2bFZjVkJLM0lGN2xGdnhuMTlxaUxQdVZKVW01NnFQM2xZWkFWZEUzYjNiazhlT2g3dzd5OU9nTEJSMmVkNTVkOU5oMGxaekx2MFlxZWN0aUh1dHN2Yzh1YmF2TnJWdkYzZmRjK25TSFhmWGprMWRWZHoxb2xkZHVuVHBucnZ2RXRIZGZrNGNVWWRMZDl4elYwMjRRZ2pET2pHblhqMHdDUkxKZE9WaTBxWmUrTjBUZDh2SkhkM3o3VDlyVXZPOFVDekdIZHN3VzkveE14R1ZaOGFZNFNDYUtwQ0RrUVlFYlNtZC9DMjFaOEp4VEtZdjJlMmFtc3pjZmJIVzFiOXhzWVI0K1VHVXBCZTFnQ2lCWFY2S29NVlBmdmx4bjRhb2gyUVBmaVdvRUhkK01henlQbm5sQ1NJUzRnWGYvZExIVFhXUVc3ejhlRFZvdS82VDczeTJGV2tzVzFSaFYra285S0lVS1pCTC9YelZsbVcrS1Byelk3aHlrVGp6UGJZNkVPS3BxQW9JbFQ0ZHJkU3lETkg0VFYyWXhuTVZEQ21OeWpGN3FDYTdXNysyK2Q1ZjlDamVqMFYyd1oycmRmMjFJbzVhVVlrUkVscmF0ZHFoNldLR2IvVk9La3prbkRlUzJuTHJ5QlNPNzRSUTF4KzlmT1VKcmNUak91OVl0WDBXYjByT0w0cXRTTVBjVXo0c2pGZXVDVXVQUVJOdG5tdWNpT2ZCb1BTdTRueE1udFlKcVZSTU1PK0xwM0VhdElXUXUrc2pYNVBNK0gzTHhZUXBtdEVUYzdXb01NMy9qc0dZMDg2TEhWNE04czBJRFNlb29PMlFWNXc4cjhPdWVnbFdmZkU2NmpVMnEva2hDSWpFbURYRmJsSE9rK2hlSGYvelBKZ2VNRDRYRTN6TEdJYlBTS3dzb1ljTnErYmtCZGdMSmRld2l3MzROclY5SmtLRStPNmhnQm03REJpSWJkYkZLVHNYbldOL2kwS2NMZFo1T1VGRi9ZeDlRMTZ5eS9wUEl4c2NXV1ZjSno1NGtyTDBCRHM0SHlITm1iMjJZUHNtSjRIWG91N0kzNld0Rmk0T21NekZUbDdQODRYZ1BzSWFpdnhmM2FxWlFxRUtwa2c3UlZuZEx4VFNIRmorWTBqTVFpdGJZVHAxSHNDM0x4TXE4UGtZZzRQdkp0ZWk1SnZweHBxUXlYbDRWOEw3YWFiMmdqcDFyUW9WU2cwdC94RjhXM0dnT2JTTHV6alA2OWlydUlaMWFFRENjRFhnVmcvMUFPRXowNDJOTS94ZnlLRm9SbjBxRncxVTh0akE3V3hLR3QvNmRpNDRiWFoxNzJIVTBldUdyR2RUYzVaRXl4Q045bHJYOU9sZk5YbVZ5M1JqZmU0K1lsM0xWb0FycGIxaS9mZkQzWTIrWGRaM2dyS2VWMFZ2WjlhZW43MWdPN2s1UURoNmw3bHBldm83SnE5eW1XN016L0IvTVU3T0ZXNGZMa1haRFRRVUorZHl3Rm9KT215bzhpSTdKeGhKVG5iZXhoVk5ncTVnYWhCc0pjR09tNkJJNDV2cC85STY1ZGVYQzd1RTlsNjAxVnRzRklMVWU2bzhWeHorVWs4N0JCd1R1dWx6TDdXV29DSjR3UVNNSXVVZ0VmVmF5cHJwL05MbVF0b3F3bTFWL0VpUjB5N2lQUW5mN0txS2RqbDVoOWJlRDY1UDRSbk04aXcvd3dlVStWNkdHeU1ZMkkxM09YR05DcnVzYURDWDZjODFCYnl5ZGJEUThYYWdHdnZsNUoxWWkxaWxaYUM3RDcwY2lUQ3VtdUhHeUJuVmxVaFRmZmhnakhTdEZGTk1pVU1zanhRM1VweEt5cnZQMFM3Qk9DL2dHZ1lrelRqU3pYUmpUWWhVYW01NW5kcGdqRlFpN0FKbkhHY21Va0FaVzFWYklIeEwzdENKN1hQcTFpQm9uSmNBcnFhdkVsQ1pBT015M1ZnancvOGxDdUJhcWNLdVZPZWF5V2VkbjNlZ3hOYlZBZEZTdXIvT1pIbEJuOWhFdFNTWG9XUFd3K3R2eExwbnVyRmVaRzFqdlV0WERNbmdTanJRdHJDUFRsaWczbFBuYkZ1VTR2M2g3dXZmeUJFVTU0MmhPQ2Q5YnhQeTFWV3QzelhOS3BmcHhxb1ovaS9HcVZDRkNydmlyc09CeThRS1ZUMXYzeXpBT3NOZWlsUGxvK0xJRnovMHZIZHNwL1BHdTVkVzJMb3U4UnVkWUZkbFpTWFVZRWprcmFQWmxDSTV0QjFHcXFaVUpBK0I1UHJoa2pWcVA1eVFyTzZKTUVadmNDY3ZXenZpcVpIM2h1UHQ1ZlNyREJDYWM5bnpHdEorNlVYV3M1TEhyTUE0a3FaSGVvdG9RRXFaKzFzMUZrYTBPTjZraVNEZml5MzBlOFJ4Q3czRGpRbDNZNml4a3g5Q2FERFprbTBZUngxQ1NiZHhtSUIxUkhGK21mNlBFNWJJcTdCTGUvVWlIS0R2T3FPSGxMdTZPTFR3R0dybmF4SVJ6OTN3TXhVM1lJRnBBT1BRZDRJZElSblBKYWdJYWsxMU5KbitUOHRhOHFuRHJsYmgvclNGdGxtdi9SQ01lRjdzeFhsREhiUGtHcklXcWM5TVZSeEk3dWI2UEFIR1VTeDd5S1N3c3BuK2p5amZlVjlhZW92RktLa3d4c2hJYWxza1VhVFU0UVRVc0MyZzhCa2NaTVlYdEVISjkwbzJmb2FCZ0tLajNSbU1WS05wMm5CU3ZIRmNSU2VDY2ZxOUN5a2dtbmFrdk9tL2RKMkZaTVVBNmRTc0JhY2RqOVdXeGRGSXQ4S003WEhiNGE3dVpCZ0l1by9Odmx2U1J3MXRDbm54TzIwWXA0NUdtbjhzWGRXVFNYMzZzczlCS2tGS0EzYlFEZGJVRWE4TVN4RG9JQ3hRQnE4VFZSa3EzTENhN0VMYjhEeW51M2hEdmE1VGgzRmZpK2xMVnh6WGJjRVNTdnVTVnAzNENRUXBWYzBRSlJEQmtqZ2VoWVRZeGZXd2dBeXNXa2QxNk5YbFRaSDh2amtpMThObGFVRENiUkNtd1RocVMwem9KeUZOWXV0SksrbDJDTW55Vnk0OHg5YlY3SUN3clU3d1NpMmRweWRtM2xWbFpPc3FtL1JZRDAzVGE0UkxTWGU4TzZDZUpSaEh3ZzlJYjFGM25qUXJ1NjdQdTd6QldBcW9ZR0VqVGx3ejVWNEd6a2VYZFJQazlqWTFDNHFvcVRCTE1JNWtLeGwyK2V3NjZsY1MzaEkzU2pnMytQYkJ4SitSRFo1WE5aclJWZnpKRkZmZDB3MTBjMFRZZXBaZ0hNbEdnQXlwWU5oRnM5SGFlWFBrRkkwb0RzY0l6VHRJRVp5dk9lam1kZU15MlBuU2w3ZERLVEF1MVkydE14SDFBRk45ZGpBQTBrWWhwZ2JHdlE5Ny9hZFdYMXh4Y28xTURBVEJlY3R4Zm9jREdtSnhYZ2NKQnNhaHRnM3BSbzYzY2U4bk5qSTFvcmR4bFFQZE5KMG4zVTRqOFJubE0wWW5CRUR6ZjczeVBIVDlnVTJQVUlkWCtHWlJjR3djbWliWU9sY3dHb3ppUWhpSFdncWRkdkhlWnNOMFZUa0N4MTJyZHRnS2k3MkllWHNyOGU4QVF1SXlHUVdndysza3hHT2RVT2thZElMMHZVZ1BXM0hrQ25ZVUJWclk3SEdJUkhyaUFOV1VJWXdMcjgvOWJvUmFxclRPYXhkMGYxUldvOGJRUHVTa1U4akRwcEgyQ25GQ244MEtSSU56L0V5MG82MDRPaFJIaWdUcTdocnE4K2JRVUpYRzRneU1RMU9OSWx3bkdMZk05STF4YmYvWDN6TmpUeVZIQnA5OTJzV0g2V1AzRU1BU1B4N0ZHbTBmQnpYcTZJa1FYZDJRNzhjQy92UGg0V0JnSE9oN2hETlRZSndOUU5lTnc2R0Fhc3NNaGh3ZjIyb29YYWhpakh1TDlmYWhndkhSQzc5VlQraG1uNnBOSFRHQkVocGc5SlBZZmFkUm5JRng2QUFXb3A0QzQrenpaYklaOGlkejJBMUx5RndNMTQvWG5paS9ENk1ZRmVKQWtYZHFCMXR4c0xJd2VySmhITDk5azh3TWpxdnVNZlpnS0s2bXdEamJOVE0vQ0V1M1gzd21NV0NEbE1saWJ4a1RkMklBeDhXOFNhU0xIVGxNOU9WR2NFdU1vemhNTmJFWDVtVm1QZlI2RE1iUkZSTUM0MmFDaUtpMzNOZ0NpL1hXMGJqTitiZGpoK3BDMm5YY2ZmbjNjUUhuWHZRNmc0K1htSWVxN2FYbVZOZ2tkVlB1R0FoaXd6aFk3WUVoQzNKTnZSd0w0WGtTMVB0QUZnbTNjWFJnVzI1c2hYbThkalFBSDFxazRIdWkremlTQysvZ3VTRUVvdWI4WURrUFUwbkE3NXBwN0JzSUFvMnlYc0RRSTBNVzVNTGJrVVhiSDAzZ1N4SmdIQjNZdTV4RmcxMHZkK3dMUTVqdERpZEZuZ3c1TFYyTjBDWVdzVFo3aVEzcGxlT3NMakNFQTlOMVlDYW5ZTnlidDRQV0MrYTAxZFFON1E1WGJFZUFkYktBaktLSDNmTWx3c1VmMjdqRHlLYVlzemN1c1RqUmZaem40V3Zvd3UveW9ZMXJlcmF4SitMWXJxbnNHL3pibERxc3R1anRqVXBiaHBMZEFGc3dMcmh2c2JhLzZrUDZsSXNnS3hiMUcxZ3FvbzJwMGZNNno2aGVVM3U4M2R3ek92UEV2RE5valkyQnFHZnNieHlvdTRLdXRNbGtzaFFYdm5Ob1AydXhwME04WWNCMnhJMDEyR3BHL2Q5OGhsTzJ4bkl2Vk9PK0pxOHp2RmpXK3ZrOHNPb1lXK2tIQnJKR1hTc1BQTkFSLzNyZ0FXNHc5Qm5ob1J6YWduR29HaVlpZExEbU1BN08zZ2dlOVgvM2E5YUc1SVE1Z0tTRWd6NmJhZWFoU3RQY05QMWhGaTFWcWdXQndRWGx3ZU13RGgyVkFmcFhEUVBLalJQUEw2aVRuKzFQNmpPWmVrVDhIL3pSSGxWUE1XSFpEb3F5YXlKU3plalQ0ZDVsUFhTSHdIZms4OCtyYlpnd2xabzZKQmU0azZTQnppZXVyckRjMkVLTld3Q0c1Zjd2WVdQM0dZSVhhU3FCUmVCb0xTOFdHNjdOWXlsWTlJR2ttTWkzMFkzTm9BaS90U1BydzErY0t0ZUN3amtiWlFRKzhUQWsweG1DRTF1NjRGVjYxbW8yTFArSFA1bXlBVTdZclhTbVhlYkxrV3EyVzF6WHFJS2tncGZlQzZUREVnWDFnMjVRQkl4ckJSbnpBOUlSbFNyRDhMV1lhb1JLTjFUV1BDZ1MydzJMSDBXcEc1Ym9WWXJ4Zi9SLzhJcENWY01xTVZjR2kzZ3dsa3dBczhLZGpWZFZicmx4bzA4dXFhSmdid0tNdXlqTkFwK0VpZXQxVzl3QlY0cHNxblNncWgxRjlwc2hDbXdsSGtSSm8ySDVaL0N4Z01zZW9HaXBEQmFoZjhjWHh1MUpBeTVaKzJKZmV2Q0xZaWQ0Mzd4RWh5cFMvRFlPYjNuZ0EzL3hPTXdETyt2T1QwazYrZHZtVVJ5cTNuLzV1MVVpZS9tWEgzMzAwY3VQK1pUWGQxS1Z2MTU1aklwSDMva1NHcS9jUVhtK3FUbmYwdmtoWHlaWExuRFZoMW0wY0Q0ajA3NG1Yd1FOYnVDa2cySTBSSXZmeGtHWFdBL3NNWm5NVGdPdmN3eHBFT3VRU2xQVFU1a1liZUY0MHJacEJEdEpEZ2RkWVN3U3ZHRTJ2aVZwZU8za1pkdFl2TnBiL1RTK0txajRvcjVXVXpPSTM4YmhyUXl3Zm8vK3ZRaitWNGg0TWVlODhESmU4cnd2eERVanhQTWx6WEpnc2hHQzY5czJneE9XT3VHUlY0UVJscnVWU1Q5UTU0RWtXcTJLWSttTjNpT09hdHJ6aEdEWGNPb2tuQUNtZFpaeU9PaXNEZUVvVzlabFhNQ2lZY084aGMvWFh2R25vT0ZOMWRlMjFDQStEeXhsM1ZBREYwVXl1NDkyR1N4Q2Y5SzNrVDJuOC9rT0FBQkQ3ZG1RRmFxbXU1OUN6dFBPSUxoak4zL08zRmR5TWRHU2hVY1NHY1BZVzVHR3hWTG1IMkZ5SmtXOHB0TGZYeFVaYis0MWVZWUIyOGxqR0grcGlyL1ZtVExXeXBPaGRQc3d2dXFsZWRrZEIreUN4MjdScFRsNXY3SnlvQ3ZvTHlWeVBJQWh2Yms1TERxL1hKaW1NUGs2V0plb3E5YzF3L1lqSU5lMHpGZ09XQ1RxbjZjbDRYTHVycE1YQVRyK29uRXJtWGQ4MDVKc0NueUE3OHRnRWFlUjg1VXdDWUtQWlJaNkwrVXEyMm5vMHljcWgwVWM1ZXJGenN4SXgzNEE5UnBicHJwcG9XWlRQMnM1d2lKNXAyTjVtZWZ5dEJCRUNhdmNxL1Z1RVJRSExHSytzTS9XVU9XejJlMEpyZk41RUxoTmQ1QVBzMHVXMWV3Ymw0UXhibEpWQVN5eWhFdU5vcW1mYytOS0htMlJIMDduYmhFd1VnU0xORXZjb015eHk5bEVwUS9FNHpWK0FUSXArQlZ5SXRNenFKd1V3Q0w2THlDTGlMV2FkMFl1ZlAzNFo0eGhKVzl2TTlxYm1RVVdjZDUvcTN4SE9RczlMbmIwckpRYXhGbWFxUkh1NTk1d21LRVN2cm93amFtNXhXSStxMzlxbURKVndqSU5oYkJJWDcwbEtEaFF6OW1rd2RqNjdLUGdRR2RKanUrR1hMRUk1bFF1b2wyS3Y1aEtuK0s0aUpiVDJaeDZ5NkRBdllnTWprcUkxR0VvTGFmN1F0NFpuTlAvckpyeGZzL1ppdkQxeW00NXVkYnl3aTdEdHFuZlJKaXFtY3dCaTNSZEJTdGluQkdldnh4RktsS0w3M2FtVEdWeEZnMUZzTWdqNFh2ZXM1QnN4c2NvZ0VXd3FmVjczaG1mMUJtSWgvZkNydUIwellmaXJDOUN6MEMrbVIzQ0hZc0Vlb3UvLzV6Wm1aMnlZSEQzZGFjaEhxekIzdXpQR1p6NlBVZUo4cjQxMHRPdS9DMVFtL1hsa1c2N0xaOFRKeXl5K250ZjZ1MzBYa3pjWXRwM3dTTHZmT1BubGRid3VGWGVFcC8yT2p3cHhFcy9rSmJ1KytQZlAzSDVNZW5hdE9yWSs1VFRsbTJXK1FPTEZFdzdzenlkczVNTldLUmcyajQ3NFdaNUpHQ1JZdWtXdWU4NWJaMVRDRlVzbFhoUmM5cVR1Qm44eDhXMEJ1ck5teUhtekkySkQ5ZUtwdTdNVGVKbUNJUy9CeW1hUm1jcjUvOEExNzZWRHU4aUtsa0FBQUFBU1VWT1JLNUNZSUk9Igp9Cg=="/>
    </extobj>
    <extobj name="334E55B0-647D-440b-865C-3EC943EB4CBC-8">
      <extobjdata type="334E55B0-647D-440b-865C-3EC943EB4CBC" data="ewoJIkltZ1NldHRpbmdKc29uIiA6ICJ7XCJkcGlcIjpcIjYwMFwiLFwiZm9ybWF0XCI6XCJQTkdcIixcInRyYW5zcGFyZW50XCI6dHJ1ZSxcImF1dG9cIjpmYWxzZX0iLAoJIkxhdGV4IiA6ICJYRnNnVVNBOUlIY2dVVjk3VFVKOUlDc2dLREVnTFNCM0tWRmZlMDFHZlNCY1hRPT0iLAoJIkxhdGV4SW1nQmFzZTY0IiA6ICJpVkJPUncwS0dnb0FBQUFOU1VoRVVnQUFBOVVBQUFCVEJBTUFBQUJqWlRsMEFBQUFNRkJNVkVYLy8vOEFBQUFBQUFBQUFBQUFBQUFBQUFBQUFBQUFBQUFBQUFBQUFBQUFBQUFBQUFBQUFBQUFBQUFBQUFBQUFBQXYzYUI3QUFBQUQzUlNUbE1BSWxTSnU5M3Z6WmtRTW5abXEwUnhzdVJlQUFBQUNYQklXWE1BQUE3RUFBQU94QUdWS3c0YkFBQVlDVWxFUVZSNEFlMWRmV3hzeDFXLysyeS81OTNuTHhCTlNFRHhRa1ZVL2tBMmdrcFYvMWxUMUFpUTZCcFE4bWhCWElONEwwTFFycU1TU292VXV5MnFGS1NxZGlvYVNJcFlTMFFwVlNLdEVhai9wYnRJTFVLcTBMb1ZiYUVJN1NhQStKREtPaCsyWC9MeU12ek9mTSs5YzMzMzd0NWRpK2pOSDdzeloyYk9PWFBPbkkrWmU5Y09nanNsSVlGTHY1WUFUUTFRK3AycG9iNkRlQVFKN1AzNkNJT0tHaEp1RllYcERwNzhFbGhtQi9rbmpUM2pjMmY3WTgrOU0zRlNDZFRmbkJSRG52bWx4dnZ6REM5dWJPbnQ3MjJjL3U0blo3M1RMb2lzWDI1WFdOZmZNU1ZvKytRY2NYL3ZUejdFSHY2Wkg1MEM2YjhJR1M5bmgxTkFubzd5Z3NpbU1OUi9KYVZqU3VCTGJEY05jK1dkUWgvc0Q5SkdqQTMvS21NZi9QSTk5LzFZZzUzT1V0a1hSRFpGVEhOc0s2Vm5XdURhN1JUTVN5RTcvWmNYSG4veFc0ejlkc3FRY2NGZll1d2JmTzRsMEtpT2l5WDN2QXNpbThibmtNVmNhdVhHV3RyWVl1QUx6RzlaVnh2c2RwV1QrQkhHZnFNWVdoTEwzekgyZFZtOXl0aXRRbkdmZyt5Q3lLWnhWRzY4RWVzYXNtb01VbkN6eEY3M1lWeUNxdFV1NjdDVS9lQ2JtQTI3bTdFUDZGRkR4bzUwWTZxVkN5S2J1cVlyOGVqNXAyemF1ZzQ2Sng1MlNoRTdPVkR3RmNiU0hMMGFrdU1icG16bEpNRDlhbzdKNHcrOUlMTHBEUGVZc2lVeDV2T042ZXY2TXR0TU1nUlR0cUF3dnEza21ERWhkY1lHMXRTQ25ZYUYyYTFlRUZtWENhdFZaamV0VmxENkNpWENWUnMwaGZxU3g0blBNMllmODR1TXFtOWo3QmZzVlZ4eFNkbGRSZFl2aUd6NkVwYlphN3J6MG1QdkpVMVBYOWRCZUthSnlrb3BaQ2VPZzRsY1c0eVB6OUd1TU9hZTZFdU1uZWFZUCtiUW1aUDllMGQrSHE3YnJLbWhpMUR6Nlk5RHlGVU5tbEpsSTBHaXpaaDduYmJPMkU0eDFCRU9YTlFCbk90aE1ialB3VEpyc3BYTW9GZTNUbHlMMTY5OStpQ1loYTRYNG5wRXZ1VGFYZ0NmWHN6UkNLaFBZenNlYWlob0g2WHJldVprTDdIdGRHNm9wK0tHYXdMTlF0ZFg0M3FFOUdQUDJraFd4TTdFcFoyTXpxdEY3YU56bUpzNTJhV3MvVHVmekpKbW9ldHlUSStJYlU2bVRESUVxQWhIVzJvazhjQm5GTE9QMG5VOWU3S1p1bTRsRFg4V3VnNzZic0MreTJObzlXSWM3Uk9lMHpTUy9OaEpNMTFwWS9iTW5teW1yanYybVZZc2F5YTZIam8zT0dYWTNsWmNxQjNHWG9yRHhtaGp5NWlUaHB5UCtNQzZZK0RLTVdYMlpETjFIU2IzOTB4MHZlcm9FVDdWU2hHbFJJZU12WkZEdUNsRHlZUzc4VDRjdXBKN0t6NW9vdllGa00zU2RZVWxEcm96eWMyUVpWdVhsa0hIcDlaMWovUE5MLzgyOHl5eERGM3Y1TWVWWThZRmtNM1M5YUlqY3JHV2FBYm42MkNKV1ZmaWxKbnRKZ1RaS2lTQndtcnM2emhKQlFTUEV3U0xCRndBMlN4ZHIzb0VBVGFyUlM3Yml3dGU5RUIzNE00eWtZVUh3U3FnZXNpNEZmS2x5VzFFT1g0aWlJOUx3amZ2SXNobTZYcm8yZDdSTEhRZGhOYUJxdVB6czF6WCt6NUI1b0cxb05WQmNnS2czc2VxeVpIalFTNkNiSmF1YTU1Tkg4MUUxMzJUSEZIMDlQaFpzdXVEOFVSdFp1MTV0eEhadFllaW1aWmQrMHJqZ3dmeFVaVUhQaVpCVXlNYkoybTFzM1FkSlk5Y1JlUm1TdytjZnNmaVFsU2ZmdmpBZ3ZXTVI2RnJlSStmSlYwUHJCbmpWR2tiZVpKNUFyODhEajQ5NXd2c0JydXBXblB5M1ljTmRXcWZHbGxGMGZlZHBXdWZDVWMrb0E5NUtxd1NuVGJNSTVYYWJUN3drbnRjYmhzbjJvTGt1MGxrQks0bXdia2d0STA4U1JnbGd4UFo5UXI3Uk5EVFMreUkvVVFhUHVMc1RZdnN1V3ZQMERYdUZBNFM4Nk9KUlR5OHViYWtkejNTbEM3UmFMbHZtcXdhZTRQRDh5VmhiWUFITkhPQ0FxSmFJeFlhN0R1ejFTejR5TlUydk1LcVJpRXYvUWlyMkZqVEluc3VmeG02bnZNSk9acFUxeFV5UjcyTDRJb1BpVWM0T0Z1akMweVlleENRT1doM2FLMkdKaHhZN1hHcVBUOE9yTnU1eThtTHV0eW9Cc0dDZXBNSlh1SjF3a0M2RnRuOWxNaWV6MmFHcnVmdFU2N0NGRTJxNnljb0ZJWXE5MnBMalpIcTloV05JRmpXVHgrVzBNRmxaVHA1clFiNFdneVd0eG41eitqTFFDMHNNQzlDTVg2Wjl1Wmx0UUo0TG82c0hLcUZUSW5zK2N4bTZQcXkycG8yRmpCYXRkdTU2LzBtcGpUVXhWUkhtdlBubUdPbUNHa1NNWjJ1ZDJUZC91b0RicmZIcU5OZHFNOWxMUGhJUHZXL2FlV0ZPT2sybVc5TDdWM2M4Tzd5RVhpQ3d6ZHRMckp4M0dPM00zUzk2cE5FTktHdUsyUytjTXpDbmVFZEVIRU5Tdy81RHN4Q1lBeHJvclVPd1RkTmg2NkZmcHZVL1NOVTZFckRsNE8xQU4rS3phZm5MMm5sTURhMnZnbkFVRzNGVmNVL25EbGZkQjZ5TWN3VE5ETjB2UjUvWllCSVJSUHFlcDV1dXBIMUhRdSt0V1cxbFIxd09JTGJRQXpvUU1LeUtnRGlrOEw0cEsvMnd1SVVHelpxbmp0MEhRam5HS1A5WmNzZFcrSGJkRS81Y0N5c0tnYlVCTFU4WkYzTWs3UXlkRDAweWJDaEVtbldEU3hQclUxUEl1R2lkL2drN0hWNWtuVVRRY0M3ZkFBTVh4bUlhTXRQeW5ROFIyTm5URllERnBkOFBvOUpOY0NsVnpFb3ZnV2d2NXdNekNpcUxmSTlxTThWSGIySlcyTFJ1Y2k2cUNkb1plaTY1L053MFlTNjN0c0N3MWp1RWVjYi9rdzZjL2RkRk1RMGNvUW9rSy8xSEVUQThEbHBya3lJMnNEZHBFcXNZSW1UdkpleVNyc1hlMUZ1NHJybWYxNUVocEhJbGtJd0YvL1oydjBFTzkyWDdENURMVm11ZjdnYVcwUzhtYUhybWk4QmppYlVOWGRvR3dvSi9ObTI1S3J1dUdTMUdXRGd2cXdoY0ZNMnZHc05JUnc2Njd2VUlPQnZTVmpsMng5eHk0Y0RYSGRvNzJIUFREdmwyV1BPcTdlUDBZdGNucjVRRFA5ell2K09SSmJlbDRqdmNrcnFMRjBQZVZOLy9KRWdsL2Fab2VzOTN5a3pVbXBLUTNvK3ZNS1Q1Nzd5eTZ2R3NtcjJJMnRJYUpjam9pT1h6MWUzQUc5cVVtTFoyN3BObFhXTU1McW11eXFud0hMM0FEaHc1dkFHa1pRMm1ld2NBVkpyWWhBV2RzVEhtaWlGSjdWVkFvMUd0bnh2RDN4d0ZPcmpTc2pZWjc1blh6V0R4NS9GUHJyblNaVEgvdzFkWGQzaHEyVG91cS84cXowM21relhjL3lRbzROWjIyRHJPZkpWdWlZZCtZN1hKSWlxNGV2eDU5QStObTNVSG9VZ1hyaEhnY292ZmcyYy8rb1BVL25hdStyY1pQRHBDbE1NZGwyR1FqRDY5Nyt2WWV5R3lpaE5sRUpHeXZVMEt0blYyN0d0V092cEd5YkJEVHlRV2pQSU9MYVNZUGNDZEwzeVUrQUN3ZXhOd1V4SEp5N0JVQVp1MGFGOGUxclNDc1c1TVpYMTNUMHg5NGF5TExWc0xYNEE3cWNrSGppUzc5M3drN0gxUkZYTnp2bmRWK3haVVdwSmNEd3EyZlhYWFZ1dDNLckYvQTBjL2E3aUM1S3NxcnI2dHU4RS9vdDl5TG9nU053SjFIUFo5WDBXS3F2NlAzd3ZLK3JpRzhGc1I5Uk00aEwwSkVoMHFNc1dNaks5SHRGRm54UlRiNWxtRUpSWTIvWDE3YitPTHg3UzBETktEZHpCaHY1akc4YlpWM2g2VHE2S2p0S3JKdGJNZ1NiS3FHUjd1MllxelZ2WWpTc0VDZW9tOVZEQkJkQU9yNWlQUEhjQ2tmWVFaajRaUTlWcTZpcGRObm1MdEdBOUVCV3pmaTBTbkhTTzdDRksxNFIyeSs0UWRiZ3NkeU11bmNWdWZxN0JvTnh0VnJjUDVKUWROQ3pxRm9uUUQ3WkdaRmZodVdUa0dScDV6WXZFWTFTeS9hYStTZVlFYTJ2SzJTbjZNSVNCcWlQTGlFdGE1SGRlcFNSa21rdlgwSisvT09Zbk9OdFFnUWpjNkNoZDd5cTI2VHVVKyt3eWtEYnREbEduTGVDQWwyL3FodzE4eE54THEvcXNJNmM3bnFBTnRpQjBUNHdqQ1UzOE5qSTgxN1lnV3pOYmJsV2dIWlZzbzlxM1RiVnlDMm1lczJheUdiazIrb2tPdzVMY012cWRBRXo0MkoxTHJjanNVNmR6TG9TTVBPWDBFV2NZYi9TVkd1Q0VkSlIycnkrVVhaT3VONU1ZaGdDdjJlRExMNXZISlFSdkg3WmpaelVJdzByeVd0aGprVWM4QVQvTk5XM1U0OVNoQmNsMXBBSTNlTnJtcUVZa1cyTDdIU01kY3VGd1psV0htYUdWYitCQTV0bTRabmhHYmhZUEQ0cFRsNkJCTjNKTnN3VW50Q05uVmR3Yms0YTBDNHJYaDBuRWtCZFA2SFhQK211UXhMNXVCdGVDam5FWkhJeitZOU8vQ3IzWHZjYzViQ045WFdIRzU2eHRLTStGdzZPSTBrRFFhWElzSTVKZE9zR2R1dVdXYTJ1SnFGU3oxQXQzSkVKRUNxY1p1cDdHbVlzNE1jRnMxZVRLVjEzZEtWMWpmWjZESS9sWmRVc2kxdGJiQm13ZzZ2aWNld21hMUM2RGc0RnBTL2NINUUvN1h2RmdHK200WXNibnJPazAzRlpCZmNDeGpFZ1dUMGJYTGJkY3VRV1g3ZG9ESEpQWkMzQ1I1MGFlQzlLMVNjTmhRMTBweFhuRE5rRlU5bzJ4ZW9nY2lTK3k5cXBwb3Radndva1pCOUErQkladFp3VDJsZWtQVm1Iak5aOFBwMjIwNVV3Y3A2R3QyVkpCV1FiWEVjbGVmaG5LTlFhd3NJczdYZFBrVE5tZUNzRnU5enhPTTNROWpYc3pZc2RZTTVhOUpobHNRZmhXVVFLSHJHd1Z5UkhZSTg2Tkt2S3NLcFRiMUFpdVVhNWltZ1J2YTdkS3JkWU92KzlJaGpqSyt2WnBSS3hVckhPa1cwMmNWWG1pSkgwRHZNbU94TFFrV2Q3UUljd2lrU1M3L2hxMnREbi8xOVlTVVFuYjBxaTM0eXpQd3F5b2F6NlNmWURVTEJlaEIwUnhpOUk5STFjZzlhb1lYRGVKUzIvTG5vL3o4eEZ2dzkrckxNZnFENjJjam9PUnlNQ2o2WlhEaFNjU0dRaERZUGdiK2xySDJKYTJQdEhCUDJ0K0Y1N25yQm9RY1JsQVlHNWlJVUV3TDlVL0l0bmVOajBPVkp6QmhTZWlFdXhnVS9kNzQ1SHF4WGVHWFcvNEFsZWtGV1VoeWxmdGFNdkJueXhUVSt0VlZhTnZPR1N4RExvMFVjTFNBOGpZcTdwRkZTUXl1R2MrVmpDNGNCalV2bXJ5YjMyODV2S2JxL0pJRUF1QTNDSTlmaVRYODJ0UU0xR3FaVUtROGx3SVFLT1E3VGVoSCszMjRNSVRVUW1JQm54cCtIakcwRkVnOXp0RDE3R2JLREUzaW92WlJUbEtTeWN1VUtUS0hWVXdrL1BobnJxaUNucmJjYVJ3RE5qbWRxRlh2SG9tT2JsR2dTSW1VRFZuU2Z0RjJqSUN5Y28zVDk4amF2Q2xldnZaQklJY1oxVytpN2JFN0tGeHJiMGpBUnFSTEtJU3BGQVZjd0s0OEVSVVdsWHM4M1QzUTNKa3lsZUdybHRXU3E4eEZLRHJTQVZickVVZGVaZGNDY04xRHdUSm1rNUF2aHYrWmxYQXdvU3RJNUhCQ1VYbHozRGhpVVJHSDYvNWl6RWNENXlIa0dVcFlpSDdLSWZ0MlRGUVVCdmpFNTU3VTB6Yk1LWVpEZ1JvTkxJVWxXQUxoMklPdWZCRVZETEg2MUtmM2Q0WEk5TStNM1J0cDRFYVJRRzZicWc5QkkycWM4TENtNW9DVmJDdU5RRllWL0h6Ym5iQ3hOK1JSeGpUdGlsbnJTTTh0clN4dzRVbkVobGdQT2FEMjRaU1grNlpaODRHd2ZkemxQQ2FzVC9DSXduays0TEZnUVVxUFcxN0svcFp6VWhrS1NyaFp1K0lZOEZGQ3VKOVBDcnA0L1ZuNit6Mm1oaVkrcG1oNjRXRVNJR3BBRjByYjByeDZGZ3lOOXh4dURSWkNVSWZOL2xLNCtOQmFROUw1dko3dnpNYW9HMTZTMWY1QnJqd1JDSURTVzNScEhLb1NDSkJFeWxVdWJHSmpyMHVQb1pNMmpmcUV4UkVncTZZRHJ1V2VPUnRPRm9qa2VVdkh0ZFYvTnBiODBTbGlKMDlodkt2ajdMVGIwZ2k2VjhadXA0M1diTEJVWUN1UXhXbFlkZEs4TzV0T1Bhd2lyYms4ZlpCL2drNkhpMVNlSWZuVC95ZkNDUXlaczRpT1l0NG1JZGJQWVNtNyt1YmJKM3lYTUlxdkRwbDVtQkk3UmZBeHkvSW1rQ01TazNydXIzREFmZ1lpU3hGSmN3KzVwUEloU2VpRXBhb3l0a24rYkR6UGpKMERiZTNuNWdlbVh3aDBUY2lJRkxPRmxtS1dFdFEwUTVPNExoc3JnMzJST3pqTCtLV3lOSENWSTdpbEpESUJNQW13T1RDRTRsTVc4bEZSVktNTFljOFZJaDc2bm5zRUtCdUNoeVRmVUtiQWc4ZEk2UU1vNjdDT1JKWmlrbzYzU1FYbm9oSzJQTUVSdm56UFhaVFVoRUF6MmVHcmlHdmc4UXM2THFiQU9ZRGdETXhvYVdQb1ZkVVBpNHh0WFNlRmVCWEF0Q0N2QzZ2cjVIdHllbUdLaVV5NW9SQ0xqeVJ5UFFnZFZFR1p0NDZkK3g3VllMTTNhTGRFdVBERE0xVmd4cTIrUVJnbERMazhWY2lHWVVzUlNXWXNrZzN5WVVub2hKd2IwcUU1WG9tNHhtNmhwUG9TbVRtSzlUdXljQnkxb2JLUWRkMEhzNVhacUZwNjZTTmp0cTRjRm9VaTY0ZGtsZnNXaU41bFFzU1c3TktMZTdDRTRsTW41M1JpMW5QaGlwKzBsQ3hiNko5cWwrOWpYVDhqSVJhUUFrbC8rMmJTaUZ0ZGVJQTlsSElVbFRDd1pGZjdLM3dIYWdlL1NuMjdPTzFDUnFxTi82ZHBldDYwbGxTa0dqRzhlUnNJM1BoSXEyd1BabVJWK0lPcE1kMk5GTHVXSytRUzRNZk84SWZXSDlFZDZrS1QyVEFHdC9ud3k3QSt1ZFVhb2hLL2xzODMxWlFXUHRtRVBMVzBrbG44bTJzOEE2RjcwSFdGNHFITktWR1YvWGhld1N5RkpYd3NnbS9WK1V1SEZ2NXlFTEJyNXAxR3dZaGpFRkQ0cFVzWGRjc2ljdTVUMFBYYit6SEVlVnJ3OE0xYWNZVHJ5ekl4NGQzeFYxbjMxb1hzdlZYZ29WalRxUDNLenFKNTIzNXdST1pJQlNaTnJsd2VEODN5WUl3eEZscndia0NyelRZcS90MXZoNlFZZlF5WENFRi92VVFpTzQrUTlMTjFYVi9Uckk4S3FtZk1ISVhqcWpVZFhnengydUE5ZjJVTThScVpPbDZhRHdwWnBWLzRyRi9mQUFDd1JIMDUvL3BEN3NXbnJ6VkdydUZLYVZvRnhyWVF1MFNQL1RZV0JyMnVwNWg3R2ZuaFYzRElGNWRzd2VLK2pydjdmT3R5VjA0RWhsMyswQ1RZcmRjTnNkcm12dkgyRWg3bTZpVXZtVCs1NGRBT3RGbmg3MTZFUHdaRG5EWVRSOFBncWRWWGk2UlpwSVY0UjFiQmhPRUM4ZmgwMTI1UGw0VHpnNVRsMCtTUXZ3clM5ZXJqbU9nbk5LVXJUaXlIRzFzMFo4THlqMmNuSjVoWjRPZ1VpZlYyd1grYXQrMGtYbXdkM0c3K0FGY29Mc0xGcU5FdUJjbkZPN0NzYytSMEZrRmt0cmxUWHFZYVpmL3hKSmUrZUo5YncrTnFyOXM5NDlaTDRGbjhYYzA4RTh6VGtMMnNSaWVMTElpS2lHd0h5QWVjYzRUVWFrdVBSWEhQRlI1UVl5T2JtYnBldGx4aEdWMjQwSDUyNGxISDJwc2FTeGpWTDRQNzM3d3Y2TlIzbVBzUVhaMkVNTngxYjNGV1ltZ2tIYy8vdUk3Y2Z5VnFyNDZzS2YwbTlUYTREZXVEL09PZUNKeldjbWlMVlRPQi9HUDd6YUFIT1ZVbVY2Rk8xMHpZTHhhK2ZtSDJDOGQwTnpQZnFweC9UTUpKQmxrUlZTQzMrdmlsb2V2ZWQxUkJ2QXBUOFZSUTlkTlhrbjd5TkwxaXU4eUpRMVpMdmpudjlrNGVUZk5LTC9qb2ROZkhzVG56c2M4OElwNjh0QlFIcUM5WmMvaGlReENJL3kyY09FUTBwRTlBSDNTeDkzVmRlQm9WSjUvdEhIOTkvOTJXYzFZVmpUaUE0dHRuMDlXUkNYb3N5bGRPUEk1TnlyQjkxbmJ0cGVWVjJicEd2ZXhnMklYT0NLMkZoUGgyUXgvOXRzUG5WNzc5RnBmWlZ6OVE5T0hZOWsrdGZqOXZYRGhDTTlkYXdEUGZKMTJzckdzN2lQWFhlK2ZIRmtvSklXc1BJUkcwS2R3NFltb2hFQzRhVGlCZnh5WWxxZVdxZXVhMnV1ZXlkTUVkZEljVWw5ZW5aYWNQRVhlVS9EWE9JUUxUeVF5T0Y1bk1EeXY5bGUwblRHeTBPNFVzdjBtcDlKSHVpbGNPT3h1eHlHTUc0U0JBU0FHbVlhdmxxbnJscnJEOU0yZUlpeU1uN2NWTGZVL0thNm82M0xlSVJJWmZrSVJMano5ZUswUUpiK3Y4TU1CM1ZiYkxpTTVybUJJQ2xrUmxaQmV2eWF5Y0xwU09uSklyNm9yWVlMQ3lETWl6NUp5V3c0U3E3SHNKT0pXeDNTcnBWUWpqS1FpOXB5VmlVU0dGcnd2WERqQ3MzTDJnbE5JeWoxckpSZXdJRy96OXV3alFISlkwUkEvV1JtVjZLM2hKM1k1eVVSVWF0dENRanFTNFkxVzdPanVXMFM2MEgyakM0TXRwaW9tRkV0YVZQNVdrRndYMFIxM05QOHRYSGdpa1lHazRobEFuRnRrNm1UUS84RnV4bnVtMnZhVFZiZm5MWGFydjhicEo2SlNSOTQ1VW04NWpCKytrenovWGpVSmN5QjdhYzdVR1ZWMG84VnZXSHhZRzl4VnJZUnVQSmVKREM0QW5wZDVsZWQ0bmJIdjRmYlo3UzgrOWRYc1RlSGphM3lZbit5OGRFdVgyWW5NdnM4OVh2OUp0dHZLNWpCZDZ0bHp4eDlSUzkxaERjYSs4K1J6Mk1YN052YjZrV2cxV05oVnRSMVJrWitRYU5NQkpCdTRwUmRsTTlrM1JZaWZiRnRlcVY1aGF0dkhveEtPWTlwVHJlQy9kaDlNek9NY3Y1NllHRTArQk9WWXNMVm1ROHU4dUxmTDZ2QVJxUmZaRW9uTU9tTlZDNDJ2Q3JIeTRtUjl2b0hGd3J4a1M2RThOZUJCK0pxZzE0a2xYN2hTMjVhY3JOUVorK2NDdUFyZEhLY0FqTmtvNXN5T2pRK09wRUxVTW5uLzIxVGFvWCs4Z0N6dDBKbmEwVEp6d0hZREFaR1gxMjNnOU9zZXN1WG4rb3k5aCt0NFNWNmcwSi9MZVBXRmZjMU8rVjVjM3o5Q2Z6N2p5WHZmRVRMMmk3cG5nc3JRUHNSTmdDZlAxSFhXVFJzT0lmQnlZQVk4OVE4UXd3L3hkazlNTE4vYllleDk5NWdod1E5aTBsOFpTVms5cG9yMGpaZXVBYzJpNWlIYk1ZekkvNHdZQ1lnK2RjSGNuZksrUWpoZGpKM2dDMEdhZ1NSS3YvYm9pU1hLZklYd3dJU3BjRWliMzJRcnI2ZzlFbHljS0Z2bkVaYVBkaXpVNTQwdXJNOUR0blo2L1NNUDNoQkdkbzN2MEJCUEl2QU1Rc1VxK3EyQktkZC9lbEFRTitGc2p5RGdlaW4yRTB4N0lTMnh4SzZCemJFYjF5QUdmbnBlK0NqQkYwNnZYeU5aNlpnZTRwSFRnemVRMW0yWmFaNmEyRWRkVDg5VVFSZEUxcmVtOWRTYzJEZTZDRmpybkxBaFBGNU8yeXRMcnRSM0NwUDBiaGo3UUVybjlNQVhSTmEzb0V2eC94anNHMVFvTFBFMDI4WmVnejVPRG14SWNmVy9ERStTeng2TFE1K0c2WUxJK3RqcHBFZFAzL0NKWVl2bm5vUXJuMkxKUjZBVDA3eURRRWhBL1d1U1djbWpVOGlyQXJQaTlpMUdwNmFUbkZrczdKSStXTXlDMmgwYXJnU3VwaDkzM1lHRnROb3p6L3NMWWZ1dGdtUmpobGRKNWRpRjExdEZodjlmMWxINnhPdzRMWDk5WnJUK0QxWFpWcU5pS1F3eUFBQUFBRWxGVGtTdVFtQ0MiCn0K"/>
    </extobj>
  </extobjs>
</s:customData>
</file>

<file path=customXml/itemProps3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WPS Presentation</Application>
  <PresentationFormat>宽屏</PresentationFormat>
  <Paragraphs>103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Georgia Regular</vt:lpstr>
      <vt:lpstr>Times New Roman Regular</vt:lpstr>
      <vt:lpstr>DejaVu Math TeX Gyre</vt:lpstr>
      <vt:lpstr>Georgia Italic</vt:lpstr>
      <vt:lpstr>Georgia Bold Italic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张博涛</cp:lastModifiedBy>
  <cp:revision>37</cp:revision>
  <dcterms:created xsi:type="dcterms:W3CDTF">2025-10-15T02:30:53Z</dcterms:created>
  <dcterms:modified xsi:type="dcterms:W3CDTF">2025-10-15T02:30:53Z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10B8F7F4ACD211DBCBA7ED68F49657BE_41</vt:lpwstr>
  </property>
</Properties>
</file>